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1713" r:id="rId3"/>
    <p:sldId id="259" r:id="rId4"/>
    <p:sldId id="11841" r:id="rId6"/>
    <p:sldId id="11908" r:id="rId7"/>
    <p:sldId id="11918" r:id="rId8"/>
    <p:sldId id="11893" r:id="rId9"/>
    <p:sldId id="11852" r:id="rId10"/>
    <p:sldId id="11777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" clrIdx="0"/>
  <p:cmAuthor id="1" name="qiu" initials="q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2F"/>
    <a:srgbClr val="74A297"/>
    <a:srgbClr val="7AD6A4"/>
    <a:srgbClr val="FFFFFF"/>
    <a:srgbClr val="56080E"/>
    <a:srgbClr val="B38E7A"/>
    <a:srgbClr val="F5E0C8"/>
    <a:srgbClr val="ECECEC"/>
    <a:srgbClr val="4F7874"/>
    <a:srgbClr val="C9A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38" y="58"/>
      </p:cViewPr>
      <p:guideLst>
        <p:guide orient="horz" pos="2146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9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13BD4-389E-4D8C-BD45-4C8F2F3188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CDF7D-AFBC-4A0A-AEAD-A13B42A0E7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CDF7D-AFBC-4A0A-AEAD-A13B42A0E7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整理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8588A-76A2-4BB1-8140-61ABC5642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97FBB6-34BF-46B1-AF10-6944C8C5FF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8588A-76A2-4BB1-8140-61ABC5642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97FBB6-34BF-46B1-AF10-6944C8C5FF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标题文本预设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972DB081-D977-41CF-A2D4-9A22C4C4D4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47899921-EB9E-4DD2-AEBE-9229AC87A6B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291629" y="705402"/>
            <a:ext cx="2640446" cy="376612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544191" y="2302160"/>
            <a:ext cx="2640446" cy="376612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31" y="2115732"/>
            <a:ext cx="3480869" cy="22954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整顿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清扫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清洁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教养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62679" r="31921" b="5266"/>
          <a:stretch>
            <a:fillRect/>
          </a:stretch>
        </p:blipFill>
        <p:spPr>
          <a:xfrm rot="15973909">
            <a:off x="-1249714" y="999870"/>
            <a:ext cx="3483052" cy="1488353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226682" y="341789"/>
            <a:ext cx="31647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安全</a:t>
            </a:r>
            <a:endParaRPr lang="zh-CN" altLang="en-US" sz="2800" b="1" dirty="0">
              <a:solidFill>
                <a:schemeClr val="bg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8588A-76A2-4BB1-8140-61ABC5642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97FBB6-34BF-46B1-AF10-6944C8C5FF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8588A-76A2-4BB1-8140-61ABC5642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97FBB6-34BF-46B1-AF10-6944C8C5FF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78588A-76A2-4BB1-8140-61ABC5642E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97FBB6-34BF-46B1-AF10-6944C8C5FF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43628" y="2522373"/>
            <a:ext cx="6312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逐浪细阁体" panose="03000509000000000000" pitchFamily="65" charset="-122"/>
              </a:rPr>
              <a:t>感谢您下载包图网平台上提供的</a:t>
            </a:r>
            <a:r>
              <a:rPr lang="en-US" altLang="zh-CN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逐浪细阁体" panose="03000509000000000000" pitchFamily="65" charset="-122"/>
              </a:rPr>
              <a:t>PPT</a:t>
            </a: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400" b="1" dirty="0">
              <a:solidFill>
                <a:schemeClr val="accent1">
                  <a:lumMod val="50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逐浪细阁体" panose="03000509000000000000" pitchFamily="65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5.jpeg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tags" Target="../tags/tag1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3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24875\Desktop\营地二期规划\微信图片_20220225102021.jpg微信图片_2022022510202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399" y="-5058"/>
            <a:ext cx="12165237" cy="6872540"/>
          </a:xfrm>
          <a:prstGeom prst="rect">
            <a:avLst/>
          </a:prstGeom>
        </p:spPr>
      </p:pic>
      <p:pic>
        <p:nvPicPr>
          <p:cNvPr id="5" name="图片 4" descr="N- custom campfire (8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423" y="5463388"/>
            <a:ext cx="1519785" cy="1062712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5080635"/>
            <a:ext cx="12176125" cy="1777365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禾下乘凉梦，智慧农业兴</a:t>
            </a:r>
            <a:r>
              <a:rPr lang="en-US" alt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活动方案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N- custom campfire (85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349990" y="6425565"/>
            <a:ext cx="617855" cy="43243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50240" y="878840"/>
            <a:ext cx="4098925" cy="645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3600" b="1" spc="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目录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83125" y="1317625"/>
            <a:ext cx="6381115" cy="42354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6298565"/>
            <a:ext cx="12176125" cy="559435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52" name="菱形 51"/>
          <p:cNvSpPr/>
          <p:nvPr>
            <p:custDataLst>
              <p:tags r:id="rId5"/>
            </p:custDataLst>
          </p:nvPr>
        </p:nvSpPr>
        <p:spPr>
          <a:xfrm>
            <a:off x="1304925" y="4395986"/>
            <a:ext cx="508000" cy="508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0">
            <a:normAutofit fontScale="67500" lnSpcReduction="20000"/>
          </a:bodyPr>
          <a:lstStyle/>
          <a:p>
            <a:pPr algn="ctr">
              <a:lnSpc>
                <a:spcPct val="100000"/>
              </a:lnSpc>
            </a:pP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014220" y="4479171"/>
            <a:ext cx="3458845" cy="396240"/>
          </a:xfrm>
          <a:prstGeom prst="rect">
            <a:avLst/>
          </a:prstGeom>
          <a:noFill/>
        </p:spPr>
        <p:txBody>
          <a:bodyPr wrap="square" lIns="91440" tIns="45720" rIns="91440" bIns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sz="28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活动流程</a:t>
            </a:r>
            <a:endParaRPr lang="zh-CN" sz="28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菱形 47"/>
          <p:cNvSpPr/>
          <p:nvPr>
            <p:custDataLst>
              <p:tags r:id="rId7"/>
            </p:custDataLst>
          </p:nvPr>
        </p:nvSpPr>
        <p:spPr>
          <a:xfrm>
            <a:off x="1310640" y="3153926"/>
            <a:ext cx="508000" cy="50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0">
            <a:normAutofit fontScale="67500" lnSpcReduction="20000"/>
          </a:bodyPr>
          <a:lstStyle/>
          <a:p>
            <a:pPr algn="ctr">
              <a:lnSpc>
                <a:spcPct val="100000"/>
              </a:lnSpc>
            </a:pP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8"/>
            </p:custDataLst>
          </p:nvPr>
        </p:nvSpPr>
        <p:spPr>
          <a:xfrm>
            <a:off x="2008505" y="3237230"/>
            <a:ext cx="3923030" cy="396240"/>
          </a:xfrm>
          <a:prstGeom prst="rect">
            <a:avLst/>
          </a:prstGeom>
          <a:noFill/>
        </p:spPr>
        <p:txBody>
          <a:bodyPr wrap="square" lIns="91440" tIns="45720" rIns="91440" bIns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sz="28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活动项目</a:t>
            </a:r>
            <a:endParaRPr lang="zh-CN" sz="28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菱形 43"/>
          <p:cNvSpPr/>
          <p:nvPr>
            <p:custDataLst>
              <p:tags r:id="rId9"/>
            </p:custDataLst>
          </p:nvPr>
        </p:nvSpPr>
        <p:spPr>
          <a:xfrm>
            <a:off x="1310640" y="1911231"/>
            <a:ext cx="508000" cy="508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0">
            <a:normAutofit fontScale="67500" lnSpcReduction="20000"/>
          </a:bodyPr>
          <a:lstStyle/>
          <a:p>
            <a:pPr algn="ctr">
              <a:lnSpc>
                <a:spcPct val="100000"/>
              </a:lnSpc>
            </a:pP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>
            <p:custDataLst>
              <p:tags r:id="rId10"/>
            </p:custDataLst>
          </p:nvPr>
        </p:nvSpPr>
        <p:spPr>
          <a:xfrm>
            <a:off x="2009775" y="1994416"/>
            <a:ext cx="3460115" cy="396240"/>
          </a:xfrm>
          <a:prstGeom prst="rect">
            <a:avLst/>
          </a:prstGeom>
          <a:noFill/>
        </p:spPr>
        <p:txBody>
          <a:bodyPr wrap="square" lIns="91440" tIns="45720" rIns="91440" bIns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景区介绍</a:t>
            </a:r>
            <a:endParaRPr lang="zh-CN" altLang="en-US" sz="28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1402472" y="4465320"/>
            <a:ext cx="312906" cy="369332"/>
          </a:xfrm>
          <a:prstGeom prst="rect">
            <a:avLst/>
          </a:prstGeom>
        </p:spPr>
        <p:txBody>
          <a:bodyPr wrap="square">
            <a:normAutofit fontScale="70000"/>
          </a:bodyPr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>
            <p:custDataLst>
              <p:tags r:id="rId12"/>
            </p:custDataLst>
          </p:nvPr>
        </p:nvSpPr>
        <p:spPr>
          <a:xfrm>
            <a:off x="1402080" y="3223260"/>
            <a:ext cx="319405" cy="369570"/>
          </a:xfrm>
          <a:prstGeom prst="rect">
            <a:avLst/>
          </a:prstGeom>
        </p:spPr>
        <p:txBody>
          <a:bodyPr wrap="square">
            <a:normAutofit fontScale="70000"/>
          </a:bodyPr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3"/>
            </p:custDataLst>
          </p:nvPr>
        </p:nvSpPr>
        <p:spPr>
          <a:xfrm>
            <a:off x="1408187" y="1980565"/>
            <a:ext cx="312906" cy="369332"/>
          </a:xfrm>
          <a:prstGeom prst="rect">
            <a:avLst/>
          </a:prstGeom>
        </p:spPr>
        <p:txBody>
          <a:bodyPr wrap="square">
            <a:normAutofit fontScale="70000"/>
          </a:bodyPr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14"/>
            </p:custDataLst>
          </p:nvPr>
        </p:nvSpPr>
        <p:spPr>
          <a:xfrm>
            <a:off x="1081797" y="5739130"/>
            <a:ext cx="312906" cy="369332"/>
          </a:xfrm>
          <a:prstGeom prst="rect">
            <a:avLst/>
          </a:prstGeom>
        </p:spPr>
        <p:txBody>
          <a:bodyPr wrap="square">
            <a:normAutofit fontScale="70000"/>
          </a:bodyPr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8151e268c81adc5d76407539ebcb0d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82250" y="172085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N- custom campfire (8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8405" y="6339205"/>
            <a:ext cx="617855" cy="432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75" y="6277610"/>
            <a:ext cx="12176125" cy="568960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595884" y="327787"/>
            <a:ext cx="2660904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noAutofit/>
          </a:bodyPr>
          <a:p>
            <a:pPr indent="0" algn="ctr"/>
            <a:r>
              <a:rPr 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01.</a:t>
            </a:r>
            <a:r>
              <a:rPr lang="zh-CN" alt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景区介绍</a:t>
            </a:r>
            <a:endParaRPr lang="zh-CN" altLang="en-US" sz="3600" b="1">
              <a:solidFill>
                <a:srgbClr val="547D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631190" y="1125220"/>
            <a:ext cx="5279390" cy="483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Autofit/>
          </a:bodyPr>
          <a:p>
            <a:pPr indent="558800" fontAlgn="auto">
              <a:lnSpc>
                <a:spcPts val="2800"/>
              </a:lnSpc>
            </a:pPr>
            <a:r>
              <a:rPr lang="zh-TW" sz="16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海宁美洋洋营地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依托美洋洋文旅综合体建设而成，坐落于千年古镇嘉兴海宁长安镇，浙江省森林村庄、浙江省</a:t>
            </a:r>
            <a:r>
              <a:rPr lang="zh-CN" alt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</a:t>
            </a:r>
            <a:r>
              <a:rPr lang="en-US" sz="1600" b="1">
                <a:solidFill>
                  <a:srgbClr val="404040"/>
                </a:solidFill>
                <a:latin typeface="微软雅黑" panose="020B0503020204020204" pitchFamily="34" charset="-122"/>
              </a:rPr>
              <a:t>AAA</a:t>
            </a:r>
            <a:r>
              <a:rPr lang="zh-TW" sz="16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级景区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村庄 兴城村。</a:t>
            </a:r>
            <a:endParaRPr lang="zh-TW" sz="1600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58800" fontAlgn="auto">
              <a:lnSpc>
                <a:spcPts val="2800"/>
              </a:lnSpc>
            </a:pP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文旅综合体内建有：旅游接待中心、百亩美洋洋营地、数字文旅厅、</a:t>
            </a:r>
            <a:r>
              <a:rPr lang="zh-TW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平米乡创会议室、最美乡村图书馆、农展馆、咖啡馆、竹林音乐会、美洋洋农家乐、静憩民宿、</a:t>
            </a:r>
            <a:r>
              <a:rPr lang="zh-TW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平米家宴中心、 </a:t>
            </a:r>
            <a:r>
              <a:rPr lang="zh-TW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8000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方大草坪、足球场、篮球场、社区卫生服务站等室内外设施。</a:t>
            </a:r>
            <a:endParaRPr lang="zh-TW" sz="1600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58800" fontAlgn="auto">
              <a:lnSpc>
                <a:spcPts val="2800"/>
              </a:lnSpc>
            </a:pP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营地游乐园拥有卡丁车、皮筏艇、丛林</a:t>
            </a:r>
            <a:r>
              <a:rPr lang="en-US" sz="1600">
                <a:solidFill>
                  <a:srgbClr val="404040"/>
                </a:solidFill>
                <a:latin typeface="微软雅黑" panose="020B0503020204020204" pitchFamily="34" charset="-122"/>
              </a:rPr>
              <a:t>CS</a:t>
            </a:r>
            <a:r>
              <a:rPr lang="en-US" sz="1600">
                <a:solidFill>
                  <a:srgbClr val="404040"/>
                </a:solidFill>
                <a:latin typeface="宋体" panose="02010600030101010101" pitchFamily="2" charset="-122"/>
              </a:rPr>
              <a:t>、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射箭、坑爹过山车、网红旋转秋千、平转飞椅、蹦蹦云等几十项游乐项目，另外还开展了垂钓、采摘、烧烤、野炊、骑行等乡村体验项目，是企业</a:t>
            </a:r>
            <a:r>
              <a:rPr 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展团建拓展、亲子家庭周末度假的优势选择</a:t>
            </a:r>
            <a:r>
              <a:rPr lang="zh-CN" altLang="zh-TW" sz="16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zh-TW" sz="1600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80760" y="1443228"/>
            <a:ext cx="5967984" cy="3971544"/>
          </a:xfrm>
          <a:prstGeom prst="rect">
            <a:avLst/>
          </a:prstGeom>
        </p:spPr>
      </p:pic>
      <p:pic>
        <p:nvPicPr>
          <p:cNvPr id="4" name="图片 3" descr="8151e268c81adc5d76407539ebcb0d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1455" y="180340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N- custom campfire (8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8405" y="6339205"/>
            <a:ext cx="617855" cy="432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75" y="6277610"/>
            <a:ext cx="12176125" cy="568960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81330" y="254635"/>
            <a:ext cx="29083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noAutofit/>
          </a:bodyPr>
          <a:p>
            <a:pPr indent="0" algn="ctr"/>
            <a:r>
              <a:rPr lang="zh-CN" altLang="en-US" sz="3600" b="1">
                <a:solidFill>
                  <a:srgbClr val="547D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美洋洋环境</a:t>
            </a:r>
            <a:endParaRPr lang="en-US" altLang="zh-CN" sz="3600" b="1">
              <a:solidFill>
                <a:srgbClr val="547D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DSC0088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1130" y="984885"/>
            <a:ext cx="3868420" cy="2461895"/>
          </a:xfrm>
          <a:prstGeom prst="rect">
            <a:avLst/>
          </a:prstGeom>
        </p:spPr>
      </p:pic>
      <p:pic>
        <p:nvPicPr>
          <p:cNvPr id="3" name="图片 2" descr="5G5A65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445" y="984885"/>
            <a:ext cx="3664585" cy="2444115"/>
          </a:xfrm>
          <a:prstGeom prst="rect">
            <a:avLst/>
          </a:prstGeom>
        </p:spPr>
      </p:pic>
      <p:pic>
        <p:nvPicPr>
          <p:cNvPr id="8" name="图片 7" descr="DSC0049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75410" y="3661410"/>
            <a:ext cx="3914140" cy="2402205"/>
          </a:xfrm>
          <a:prstGeom prst="rect">
            <a:avLst/>
          </a:prstGeom>
        </p:spPr>
      </p:pic>
      <p:pic>
        <p:nvPicPr>
          <p:cNvPr id="9" name="图片 8" descr="5G5A64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726180"/>
            <a:ext cx="3789680" cy="2339340"/>
          </a:xfrm>
          <a:prstGeom prst="rect">
            <a:avLst/>
          </a:prstGeom>
        </p:spPr>
      </p:pic>
      <p:pic>
        <p:nvPicPr>
          <p:cNvPr id="10" name="图片 9" descr="DSC006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750" y="2635250"/>
            <a:ext cx="3703320" cy="2085340"/>
          </a:xfrm>
          <a:prstGeom prst="rect">
            <a:avLst/>
          </a:prstGeom>
        </p:spPr>
      </p:pic>
      <p:pic>
        <p:nvPicPr>
          <p:cNvPr id="7" name="图片 6" descr="8151e268c81adc5d76407539ebcb0d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1455" y="180340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N- custom campfire (8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8405" y="6339205"/>
            <a:ext cx="617855" cy="432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75" y="6277610"/>
            <a:ext cx="12176125" cy="568960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586740" y="417830"/>
            <a:ext cx="3998595" cy="4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noAutofit/>
          </a:bodyPr>
          <a:p>
            <a:pPr indent="0" algn="ctr"/>
            <a:r>
              <a:rPr 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02.</a:t>
            </a:r>
            <a:r>
              <a:rPr lang="zh-CN" alt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项目介绍</a:t>
            </a:r>
            <a:endParaRPr lang="zh-CN" altLang="en-US" sz="3600" b="1">
              <a:solidFill>
                <a:srgbClr val="547D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653540" y="1630680"/>
            <a:ext cx="1864995" cy="38925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altLang="zh-TW" sz="2800" b="1">
                <a:solidFill>
                  <a:srgbClr val="833C2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割稻大赛</a:t>
            </a:r>
            <a:endParaRPr lang="zh-CN" altLang="zh-TW" sz="2800" b="1">
              <a:solidFill>
                <a:srgbClr val="833C2B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824865" y="2457450"/>
            <a:ext cx="1576705" cy="277495"/>
          </a:xfrm>
          <a:prstGeom prst="rect">
            <a:avLst/>
          </a:prstGeom>
          <a:solidFill>
            <a:srgbClr val="464646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altLang="zh-TW" sz="19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TW" sz="19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TW" sz="19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8500" y="2955290"/>
            <a:ext cx="3772535" cy="275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ts val="2600"/>
              </a:lnSpc>
            </a:pPr>
            <a:r>
              <a:rPr lang="zh-CN" altLang="en-US"/>
              <a:t>拉高袖子，卷起裤腿，闻着稻香感受大地的触碰。带上那些已经“退役”的传统农具，左手抓稻，右手挥镰，用最传统的收割方式，最质朴的方法收割稻谷参与劳动，一把把稻谷在同学们的镰刀下快速收割，一场割稻农事比拼，让收获来的更加热烈！</a:t>
            </a:r>
            <a:endParaRPr lang="zh-CN" altLang="en-US"/>
          </a:p>
        </p:txBody>
      </p:sp>
      <p:pic>
        <p:nvPicPr>
          <p:cNvPr id="7" name="图片 6" descr="C:/Users/Lenovo/Desktop/640.jpg64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18810" y="256540"/>
            <a:ext cx="3363595" cy="3681095"/>
          </a:xfrm>
          <a:prstGeom prst="rect">
            <a:avLst/>
          </a:prstGeom>
        </p:spPr>
      </p:pic>
      <p:pic>
        <p:nvPicPr>
          <p:cNvPr id="2" name="图片 1" descr="C:/Users/Lenovo/Desktop/微信图片_20241119104411.jpg微信图片_202411191044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58810" y="2734945"/>
            <a:ext cx="3423920" cy="3395345"/>
          </a:xfrm>
          <a:prstGeom prst="rect">
            <a:avLst/>
          </a:prstGeom>
        </p:spPr>
      </p:pic>
      <p:pic>
        <p:nvPicPr>
          <p:cNvPr id="3" name="图片 2" descr="8151e268c81adc5d76407539ebcb0d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1455" y="180340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N- custom campfire (8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8405" y="6339205"/>
            <a:ext cx="617855" cy="432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75" y="6277610"/>
            <a:ext cx="12176125" cy="568960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586740" y="417830"/>
            <a:ext cx="3998595" cy="4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noAutofit/>
          </a:bodyPr>
          <a:p>
            <a:pPr indent="0" algn="ctr"/>
            <a:r>
              <a:rPr 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02.</a:t>
            </a:r>
            <a:r>
              <a:rPr lang="zh-CN" alt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项目介绍</a:t>
            </a:r>
            <a:endParaRPr lang="zh-CN" altLang="en-US" sz="3600" b="1">
              <a:solidFill>
                <a:srgbClr val="547D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653540" y="1630680"/>
            <a:ext cx="1864995" cy="38925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altLang="zh-TW" sz="2800" b="1">
                <a:solidFill>
                  <a:srgbClr val="833C2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实践考察</a:t>
            </a:r>
            <a:endParaRPr lang="zh-CN" altLang="zh-TW" sz="2800" b="1">
              <a:solidFill>
                <a:srgbClr val="833C2B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824865" y="2457450"/>
            <a:ext cx="1576705" cy="277495"/>
          </a:xfrm>
          <a:prstGeom prst="rect">
            <a:avLst/>
          </a:prstGeom>
          <a:solidFill>
            <a:srgbClr val="464646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altLang="zh-TW" sz="19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TW" sz="19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TW" sz="19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8500" y="2955290"/>
            <a:ext cx="3772535" cy="3035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pPr indent="457200" algn="l" fontAlgn="auto">
              <a:lnSpc>
                <a:spcPts val="2600"/>
              </a:lnSpc>
            </a:pPr>
            <a:r>
              <a:rPr lang="zh-CN" altLang="en-US"/>
              <a:t>袁隆平院士说：“我有一梦，叫做‘禾下乘凉梦’，这一梦来源于饥荒时期的食不果腹，甚至威胁生命的无可奈何。”</a:t>
            </a:r>
            <a:endParaRPr lang="zh-CN" altLang="en-US"/>
          </a:p>
          <a:p>
            <a:pPr indent="457200" algn="l" fontAlgn="auto">
              <a:lnSpc>
                <a:spcPts val="2600"/>
              </a:lnSpc>
            </a:pPr>
            <a:r>
              <a:rPr lang="zh-CN" altLang="en-US"/>
              <a:t>带着袁隆平的梦想，去稻田用身高丈量巨型水稻，对比巨人稻和普通水稻的产量，亲身体会，用心感受。</a:t>
            </a:r>
            <a:endParaRPr lang="zh-CN" altLang="en-US"/>
          </a:p>
        </p:txBody>
      </p:sp>
      <p:pic>
        <p:nvPicPr>
          <p:cNvPr id="8" name="图片 7" descr="C:/Users/Lenovo/Desktop/640.jpg64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34580" y="2955290"/>
            <a:ext cx="4206240" cy="3154680"/>
          </a:xfrm>
          <a:prstGeom prst="rect">
            <a:avLst/>
          </a:prstGeom>
        </p:spPr>
      </p:pic>
      <p:pic>
        <p:nvPicPr>
          <p:cNvPr id="3" name="图片 2" descr="C:/Users/Lenovo/Desktop/微信图片_20241119111157.jpg微信图片_2024111911115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49240" y="243840"/>
            <a:ext cx="4404360" cy="3303905"/>
          </a:xfrm>
          <a:prstGeom prst="rect">
            <a:avLst/>
          </a:prstGeom>
        </p:spPr>
      </p:pic>
      <p:pic>
        <p:nvPicPr>
          <p:cNvPr id="2" name="图片 1" descr="8151e268c81adc5d76407539ebcb0d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1455" y="180340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N- custom campfire (8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8405" y="6339205"/>
            <a:ext cx="617855" cy="432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75" y="6277610"/>
            <a:ext cx="12176125" cy="568960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899279" y="557022"/>
            <a:ext cx="2660904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noAutofit/>
          </a:bodyPr>
          <a:p>
            <a:pPr indent="0" algn="ctr"/>
            <a:r>
              <a:rPr lang="en-US" sz="3600" b="1">
                <a:solidFill>
                  <a:srgbClr val="547D73"/>
                </a:solidFill>
                <a:latin typeface="微软雅黑" panose="020B0503020204020204" pitchFamily="34" charset="-122"/>
              </a:rPr>
              <a:t>03.</a:t>
            </a:r>
            <a:r>
              <a:rPr lang="zh-CN" sz="3600">
                <a:solidFill>
                  <a:srgbClr val="547D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活动流程</a:t>
            </a:r>
            <a:endParaRPr lang="zh-CN" altLang="zh-TW" sz="3600">
              <a:solidFill>
                <a:srgbClr val="547D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1143635" y="1281430"/>
          <a:ext cx="9920605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920"/>
                <a:gridCol w="2710815"/>
                <a:gridCol w="5182870"/>
              </a:tblGrid>
              <a:tr h="5175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时间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内容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活动详情</a:t>
                      </a:r>
                      <a:endParaRPr lang="zh-CN" altLang="en-US" sz="2000"/>
                    </a:p>
                  </a:txBody>
                  <a:tcPr/>
                </a:tc>
              </a:tr>
              <a:tr h="6540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13:00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2000"/>
                        <a:t>集合</a:t>
                      </a:r>
                      <a:endParaRPr lang="zh-CN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海宁开大集合，乘坐大巴前往美洋洋营地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  <a:tr h="593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14:00-14:20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动员大会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抵达美洋洋营地，领导动员发言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  <a:tr h="43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14:20-14:50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割稻大赛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拉高袖子，卷起裤腿，闻着稻香感受大地的触碰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  <a:tr h="7048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14:50-15:00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评奖、</a:t>
                      </a:r>
                      <a:r>
                        <a:rPr lang="zh-CN" altLang="en-US" sz="2000"/>
                        <a:t>颁奖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一场火热的割稻大赛，为获胜者</a:t>
                      </a:r>
                      <a:r>
                        <a:rPr lang="zh-CN" altLang="en-US" sz="2000"/>
                        <a:t>颁奖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  <a:tr h="43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15</a:t>
                      </a:r>
                      <a:r>
                        <a:rPr lang="en-US" altLang="zh-CN" sz="2000">
                          <a:sym typeface="+mn-ea"/>
                        </a:rPr>
                        <a:t>:</a:t>
                      </a:r>
                      <a:r>
                        <a:rPr lang="en-US" altLang="zh-CN" sz="2000"/>
                        <a:t>00-15</a:t>
                      </a:r>
                      <a:r>
                        <a:rPr lang="en-US" altLang="zh-CN" sz="2000">
                          <a:sym typeface="+mn-ea"/>
                        </a:rPr>
                        <a:t>:</a:t>
                      </a:r>
                      <a:r>
                        <a:rPr lang="en-US" altLang="zh-CN" sz="2000"/>
                        <a:t>30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实践</a:t>
                      </a:r>
                      <a:r>
                        <a:rPr lang="zh-CN" altLang="en-US" sz="2000"/>
                        <a:t>考察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观察了解巨人稻，切身体会袁隆平院士的</a:t>
                      </a:r>
                      <a:r>
                        <a:rPr lang="zh-CN" altLang="en-US" sz="2000"/>
                        <a:t>梦想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  <a:tr h="6134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15</a:t>
                      </a:r>
                      <a:r>
                        <a:rPr lang="en-US" altLang="zh-CN" sz="2000">
                          <a:sym typeface="+mn-ea"/>
                        </a:rPr>
                        <a:t>:</a:t>
                      </a:r>
                      <a:r>
                        <a:rPr lang="en-US" altLang="zh-CN" sz="2000"/>
                        <a:t>30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返程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sz="2000"/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4" name="图片 3" descr="8151e268c81adc5d76407539ebcb0d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455" y="180340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N- custom campfire (85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71225" y="6277610"/>
            <a:ext cx="723900" cy="506730"/>
          </a:xfrm>
          <a:prstGeom prst="rect">
            <a:avLst/>
          </a:prstGeom>
        </p:spPr>
      </p:pic>
      <p:pic>
        <p:nvPicPr>
          <p:cNvPr id="6" name="图片 5" descr="N- custom campfire (85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77030" y="1459230"/>
            <a:ext cx="3321050" cy="23247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85" y="6277610"/>
            <a:ext cx="12176125" cy="568960"/>
          </a:xfrm>
          <a:prstGeom prst="rect">
            <a:avLst/>
          </a:prstGeom>
          <a:solidFill>
            <a:srgbClr val="00B050">
              <a:alpha val="52000"/>
            </a:srgbClr>
          </a:solidFill>
          <a:ln w="28575" cmpd="sng">
            <a:noFill/>
            <a:prstDash val="solid"/>
          </a:ln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790" b="1"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/>
              </a:rPr>
              <a:t>      </a:t>
            </a:r>
            <a:r>
              <a:rPr lang="en-US" sz="279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      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  <a:p>
            <a:pPr indent="0" algn="ctr"/>
            <a:r>
              <a:rPr lang="en-US" sz="358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</a:rPr>
              <a:t> </a:t>
            </a:r>
            <a:endParaRPr lang="en-US" sz="279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</a:endParaRPr>
          </a:p>
        </p:txBody>
      </p:sp>
      <p:sp>
        <p:nvSpPr>
          <p:cNvPr id="2" name="文本占位符 4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310130" y="4631055"/>
            <a:ext cx="7444105" cy="1646555"/>
          </a:xfr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>
                <a:solidFill>
                  <a:srgbClr val="C00000"/>
                </a:solidFill>
              </a:rPr>
              <a:t>激发个人成长</a:t>
            </a:r>
            <a:endParaRPr lang="zh-CN" altLang="en-US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altLang="zh-CN" sz="2800" b="1" dirty="0">
                <a:solidFill>
                  <a:srgbClr val="C00000"/>
                </a:solidFill>
              </a:rPr>
              <a:t>Inspiring Personal Growth</a:t>
            </a:r>
            <a:r>
              <a:rPr lang="zh-CN" altLang="en-US" sz="2800" b="1" dirty="0">
                <a:solidFill>
                  <a:srgbClr val="C00000"/>
                </a:solidFill>
              </a:rPr>
              <a:t>！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图片 3" descr="8151e268c81adc5d76407539ebcb0d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455" y="180340"/>
            <a:ext cx="142430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2799,&quot;width&quot;:19175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i*1_3_2"/>
  <p:tag name="KSO_WM_UNIT_TEXT_FILL_FORE_SCHEMECOLOR_INDEX" val="14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i*1_2_2"/>
  <p:tag name="KSO_WM_UNIT_TEXT_FILL_FORE_SCHEMECOLOR_INDEX" val="14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i*1_1_2"/>
  <p:tag name="KSO_WM_UNIT_TEXT_FILL_FORE_SCHEMECOLOR_INDEX" val="14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LAYERLEVEL" val="1_1_1"/>
  <p:tag name="KSO_WM_TAG_VERSION" val="1.0"/>
  <p:tag name="KSO_WM_BEAUTIFY_FLAG" val=""/>
  <p:tag name="KSO_WM_TEMPLATE_CATEGORY" val="custom"/>
  <p:tag name="KSO_WM_TEMPLATE_INDEX" val="20204450"/>
  <p:tag name="KSO_WM_UNIT_ID" val="custom20204450_4*l_h_i*1_2_2"/>
  <p:tag name="KSO_WM_UNIT_TEXT_FILL_FORE_SCHEMECOLOR_INDEX" val="14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681,&quot;width&quot;:973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TABLE_BEAUTIFY" val="smartTable{a0d55dc0-2d8b-452c-8140-a9ffc74d5774}"/>
  <p:tag name="TABLE_ENDDRAG_ORIGIN_RECT" val="781*288"/>
  <p:tag name="TABLE_ENDDRAG_RECT" val="90*100*781*288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PLACING_PICTURE_USER_VIEWPORT" val="{&quot;height&quot;:3661,&quot;width&quot;:5230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4450"/>
  <p:tag name="KSO_WM_UNIT_ID" val="custom20204450_41*b*1"/>
  <p:tag name="KSO_WM_UNIT_ISNUMDGMTITLE" val="0"/>
</p:tagLst>
</file>

<file path=ppt/tags/tag29.xml><?xml version="1.0" encoding="utf-8"?>
<p:tagLst xmlns:p="http://schemas.openxmlformats.org/presentationml/2006/main">
  <p:tag name="ISPRING_PRESENTATION_TITLE" val="5"/>
  <p:tag name="COMMONDATA" val="eyJoZGlkIjoiZGZmODgwNzZlMzU0MTE2MzMzOGUzYTZhN2FmZjM5ZDcifQ=="/>
  <p:tag name="KSO_WPP_MARK_KEY" val="2a553556-7cc1-4c1e-808c-9ebeb2f2ca88"/>
  <p:tag name="commondata" val="eyJoZGlkIjoiYjdlMWUxYmFlMWMxM2ZjMjBjZmFiNGIyYmNiMzAwMzgifQ=="/>
</p:tagLst>
</file>

<file path=ppt/tags/tag3.xml><?xml version="1.0" encoding="utf-8"?>
<p:tagLst xmlns:p="http://schemas.openxmlformats.org/presentationml/2006/main">
  <p:tag name="KSO_WM_UNIT_PLACING_PICTURE_USER_VIEWPORT" val="{&quot;height&quot;:6670,&quot;width&quot;:10049}"/>
</p:tagLst>
</file>

<file path=ppt/tags/tag4.xml><?xml version="1.0" encoding="utf-8"?>
<p:tagLst xmlns:p="http://schemas.openxmlformats.org/presentationml/2006/main">
  <p:tag name="KSO_WM_UNIT_COLOR_SCHEME_SHAPE_ID" val="11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i*1_3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5.xml><?xml version="1.0" encoding="utf-8"?>
<p:tagLst xmlns:p="http://schemas.openxmlformats.org/presentationml/2006/main">
  <p:tag name="KSO_WM_UNIT_COLOR_SCHEME_SHAPE_ID" val="21"/>
  <p:tag name="KSO_WM_UNIT_COLOR_SCHEME_PARENT_PAGE" val="0_3"/>
  <p:tag name="KSO_WM_UNIT_ISCONTENTSTITLE" val="0"/>
  <p:tag name="KSO_WM_UNIT_PRESET_TEXT" val="单击此处添加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a*1_3_1"/>
  <p:tag name="KSO_WM_UNIT_ISNUMDGMTITLE" val="0"/>
  <p:tag name="KSO_WM_UNIT_TEXT_FILL_FORE_SCHEMECOLOR_INDEX" val="13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6.xml><?xml version="1.0" encoding="utf-8"?>
<p:tagLst xmlns:p="http://schemas.openxmlformats.org/presentationml/2006/main">
  <p:tag name="KSO_WM_UNIT_COLOR_SCHEME_SHAPE_ID" val="13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i*1_2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7.xml><?xml version="1.0" encoding="utf-8"?>
<p:tagLst xmlns:p="http://schemas.openxmlformats.org/presentationml/2006/main">
  <p:tag name="KSO_WM_UNIT_COLOR_SCHEME_SHAPE_ID" val="19"/>
  <p:tag name="KSO_WM_UNIT_COLOR_SCHEME_PARENT_PAGE" val="0_3"/>
  <p:tag name="KSO_WM_UNIT_ISCONTENTSTITLE" val="0"/>
  <p:tag name="KSO_WM_UNIT_PRESET_TEXT" val="单击此处添加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a*1_2_1"/>
  <p:tag name="KSO_WM_UNIT_ISNUMDGMTITLE" val="0"/>
  <p:tag name="KSO_WM_UNIT_TEXT_FILL_FORE_SCHEMECOLOR_INDEX" val="13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8.xml><?xml version="1.0" encoding="utf-8"?>
<p:tagLst xmlns:p="http://schemas.openxmlformats.org/presentationml/2006/main">
  <p:tag name="KSO_WM_UNIT_COLOR_SCHEME_SHAPE_ID" val="15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ags/tag9.xml><?xml version="1.0" encoding="utf-8"?>
<p:tagLst xmlns:p="http://schemas.openxmlformats.org/presentationml/2006/main">
  <p:tag name="KSO_WM_UNIT_COLOR_SCHEME_SHAPE_ID" val="17"/>
  <p:tag name="KSO_WM_UNIT_COLOR_SCHEME_PARENT_PAGE" val="0_3"/>
  <p:tag name="KSO_WM_UNIT_ISCONTENTSTITLE" val="0"/>
  <p:tag name="KSO_WM_UNIT_PRESET_TEXT" val="单击此处添加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50"/>
  <p:tag name="KSO_WM_UNIT_ID" val="custom20204450_4*l_h_a*1_1_1"/>
  <p:tag name="KSO_WM_UNIT_ISNUMDGMTITLE" val="0"/>
  <p:tag name="KSO_WM_UNIT_TEXT_FILL_FORE_SCHEMECOLOR_INDEX" val="13"/>
  <p:tag name="KSO_WM_UNIT_TEXT_FILL_TYPE" val="1"/>
  <p:tag name="KSO_WM_UNIT_USESOURCEFORMAT_APPLY" val="1"/>
  <p:tag name="KSO_WM_DIAGRAM_VIRTUALLY_FRAME" val="{&quot;height&quot;:235.65,&quot;left&quot;:102.75,&quot;top&quot;:150.49062992125985,&quot;width&quot;:364.3}"/>
</p:tagLst>
</file>

<file path=ppt/theme/theme1.xml><?xml version="1.0" encoding="utf-8"?>
<a:theme xmlns:a="http://schemas.openxmlformats.org/drawingml/2006/main" name="Office 主题​​">
  <a:themeElements>
    <a:clrScheme name="自定义 3370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74A297"/>
      </a:accent1>
      <a:accent2>
        <a:srgbClr val="D6C3AE"/>
      </a:accent2>
      <a:accent3>
        <a:srgbClr val="74A297"/>
      </a:accent3>
      <a:accent4>
        <a:srgbClr val="D6C3AE"/>
      </a:accent4>
      <a:accent5>
        <a:srgbClr val="74A297"/>
      </a:accent5>
      <a:accent6>
        <a:srgbClr val="D6C3AE"/>
      </a:accent6>
      <a:hlink>
        <a:srgbClr val="74A297"/>
      </a:hlink>
      <a:folHlink>
        <a:srgbClr val="D6C3AE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WPS 演示</Application>
  <PresentationFormat>宽屏</PresentationFormat>
  <Paragraphs>110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逐浪细阁体</vt:lpstr>
      <vt:lpstr>Source Han Serif SC</vt:lpstr>
      <vt:lpstr>Arial</vt:lpstr>
      <vt:lpstr>Arial Unicode MS</vt:lpstr>
      <vt:lpstr>等线</vt:lpstr>
      <vt:lpstr>等线 Light</vt:lpstr>
      <vt:lpstr>Calibri</vt:lpstr>
      <vt:lpstr>PMingLiU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刘 思蜀</dc:creator>
  <cp:lastModifiedBy>九哥哥</cp:lastModifiedBy>
  <cp:revision>184</cp:revision>
  <dcterms:created xsi:type="dcterms:W3CDTF">2018-09-09T13:18:00Z</dcterms:created>
  <dcterms:modified xsi:type="dcterms:W3CDTF">2024-11-19T12:18:20Z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F463FDC1CC544046AAC858D9DB556E65_13</vt:lpwstr>
  </property>
  <property fmtid="{D5CDD505-2E9C-101B-9397-08002B2CF9AE}" pid="3" name="KSOProductBuildVer">
    <vt:lpwstr>2052-12.1.0.16929</vt:lpwstr>
  </property>
</Properties>
</file>