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11713" r:id="rId3"/>
    <p:sldId id="259" r:id="rId4"/>
    <p:sldId id="11841" r:id="rId6"/>
    <p:sldId id="11908" r:id="rId7"/>
    <p:sldId id="11918" r:id="rId8"/>
    <p:sldId id="11893" r:id="rId9"/>
    <p:sldId id="11852" r:id="rId10"/>
    <p:sldId id="11777" r:id="rId11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6" userDrawn="1">
          <p15:clr>
            <a:srgbClr val="A4A3A4"/>
          </p15:clr>
        </p15:guide>
        <p15:guide id="2" pos="38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2" clrIdx="0"/>
  <p:cmAuthor id="1" name="qiu" initials="q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2F"/>
    <a:srgbClr val="74A297"/>
    <a:srgbClr val="7AD6A4"/>
    <a:srgbClr val="FFFFFF"/>
    <a:srgbClr val="56080E"/>
    <a:srgbClr val="B38E7A"/>
    <a:srgbClr val="F5E0C8"/>
    <a:srgbClr val="ECECEC"/>
    <a:srgbClr val="4F7874"/>
    <a:srgbClr val="C9A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538" y="58"/>
      </p:cViewPr>
      <p:guideLst>
        <p:guide orient="horz" pos="2146"/>
        <p:guide pos="383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29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13BD4-389E-4D8C-BD45-4C8F2F3188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CDF7D-AFBC-4A0A-AEAD-A13B42A0E73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CDF7D-AFBC-4A0A-AEAD-A13B42A0E7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7" t="62679" r="31921" b="5266"/>
          <a:stretch>
            <a:fillRect/>
          </a:stretch>
        </p:blipFill>
        <p:spPr>
          <a:xfrm rot="15973909">
            <a:off x="-1249714" y="999870"/>
            <a:ext cx="3483052" cy="1488353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1226682" y="341789"/>
            <a:ext cx="3164701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rPr>
              <a:t>整理</a:t>
            </a:r>
            <a:endParaRPr lang="zh-CN" altLang="en-US" sz="2800" b="1" dirty="0">
              <a:solidFill>
                <a:schemeClr val="bg1"/>
              </a:solidFill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7" t="62679" r="31921" b="5266"/>
          <a:stretch>
            <a:fillRect/>
          </a:stretch>
        </p:blipFill>
        <p:spPr>
          <a:xfrm rot="15973909">
            <a:off x="-1249714" y="999870"/>
            <a:ext cx="3483052" cy="1488353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1226682" y="341789"/>
            <a:ext cx="3164701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rPr>
              <a:t>整顿</a:t>
            </a:r>
            <a:endParaRPr lang="zh-CN" altLang="en-US" sz="2800" b="1" dirty="0">
              <a:solidFill>
                <a:schemeClr val="bg1"/>
              </a:solidFill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7" t="62679" r="31921" b="5266"/>
          <a:stretch>
            <a:fillRect/>
          </a:stretch>
        </p:blipFill>
        <p:spPr>
          <a:xfrm rot="15973909">
            <a:off x="-1249714" y="999870"/>
            <a:ext cx="3483052" cy="1488353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1226682" y="341789"/>
            <a:ext cx="3164701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rPr>
              <a:t>清扫</a:t>
            </a:r>
            <a:endParaRPr lang="zh-CN" altLang="en-US" sz="2800" b="1" dirty="0">
              <a:solidFill>
                <a:schemeClr val="bg1"/>
              </a:solidFill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7" t="62679" r="31921" b="5266"/>
          <a:stretch>
            <a:fillRect/>
          </a:stretch>
        </p:blipFill>
        <p:spPr>
          <a:xfrm rot="15973909">
            <a:off x="-1249714" y="999870"/>
            <a:ext cx="3483052" cy="1488353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226682" y="341789"/>
            <a:ext cx="3164701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rPr>
              <a:t>清洁</a:t>
            </a:r>
            <a:endParaRPr lang="zh-CN" altLang="en-US" sz="2800" b="1" dirty="0">
              <a:solidFill>
                <a:schemeClr val="bg1"/>
              </a:solidFill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7" t="62679" r="31921" b="5266"/>
          <a:stretch>
            <a:fillRect/>
          </a:stretch>
        </p:blipFill>
        <p:spPr>
          <a:xfrm rot="15973909">
            <a:off x="-1249714" y="999870"/>
            <a:ext cx="3483052" cy="1488353"/>
          </a:xfrm>
          <a:prstGeom prst="rect">
            <a:avLst/>
          </a:prstGeom>
        </p:spPr>
      </p:pic>
      <p:sp>
        <p:nvSpPr>
          <p:cNvPr id="11" name="文本框 10"/>
          <p:cNvSpPr txBox="1"/>
          <p:nvPr userDrawn="1"/>
        </p:nvSpPr>
        <p:spPr>
          <a:xfrm>
            <a:off x="1226682" y="341789"/>
            <a:ext cx="3164701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rPr>
              <a:t>教养</a:t>
            </a:r>
            <a:endParaRPr lang="zh-CN" altLang="en-US" sz="2800" b="1" dirty="0">
              <a:solidFill>
                <a:schemeClr val="bg1"/>
              </a:solidFill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7" t="62679" r="31921" b="5266"/>
          <a:stretch>
            <a:fillRect/>
          </a:stretch>
        </p:blipFill>
        <p:spPr>
          <a:xfrm rot="15973909">
            <a:off x="-1249714" y="999870"/>
            <a:ext cx="3483052" cy="1488353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1226682" y="341789"/>
            <a:ext cx="3164701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rPr>
              <a:t>安全</a:t>
            </a:r>
            <a:endParaRPr lang="zh-CN" altLang="en-US" sz="2800" b="1" dirty="0">
              <a:solidFill>
                <a:schemeClr val="bg1"/>
              </a:solidFill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78588A-76A2-4BB1-8140-61ABC5642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97FBB6-34BF-46B1-AF10-6944C8C5FF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78588A-76A2-4BB1-8140-61ABC5642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97FBB6-34BF-46B1-AF10-6944C8C5FF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78588A-76A2-4BB1-8140-61ABC5642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97FBB6-34BF-46B1-AF10-6944C8C5FF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78588A-76A2-4BB1-8140-61ABC5642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97FBB6-34BF-46B1-AF10-6944C8C5FF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78588A-76A2-4BB1-8140-61ABC5642EC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97FBB6-34BF-46B1-AF10-6944C8C5FF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7" t="62679" r="31921" b="5266"/>
          <a:stretch>
            <a:fillRect/>
          </a:stretch>
        </p:blipFill>
        <p:spPr>
          <a:xfrm rot="15973909">
            <a:off x="-1249714" y="999870"/>
            <a:ext cx="3483052" cy="1488353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1226682" y="341789"/>
            <a:ext cx="3164701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rPr>
              <a:t>标题文本预设</a:t>
            </a:r>
            <a:endParaRPr lang="zh-CN" altLang="en-US" sz="2800" b="1" dirty="0">
              <a:solidFill>
                <a:schemeClr val="bg1"/>
              </a:solidFill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>
              <a:defRPr/>
            </a:pPr>
            <a:fld id="{972DB081-D977-41CF-A2D4-9A22C4C4D40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47899921-EB9E-4DD2-AEBE-9229AC87A6B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3000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291629" y="705402"/>
            <a:ext cx="2640446" cy="376612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8544191" y="2302160"/>
            <a:ext cx="2640446" cy="3766129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31" y="2115732"/>
            <a:ext cx="3480869" cy="229540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2943628" y="2522373"/>
            <a:ext cx="63121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chemeClr val="accent1">
                    <a:lumMod val="50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逐浪细阁体" panose="03000509000000000000" pitchFamily="65" charset="-122"/>
              </a:rPr>
              <a:t>感谢您下载包图网平台上提供的</a:t>
            </a:r>
            <a:r>
              <a:rPr lang="en-US" altLang="zh-CN" sz="1400" b="1" dirty="0">
                <a:solidFill>
                  <a:schemeClr val="accent1">
                    <a:lumMod val="50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逐浪细阁体" panose="03000509000000000000" pitchFamily="65" charset="-122"/>
              </a:rPr>
              <a:t>PPT</a:t>
            </a:r>
            <a:r>
              <a:rPr lang="zh-CN" altLang="en-US" sz="1400" b="1" dirty="0">
                <a:solidFill>
                  <a:schemeClr val="accent1">
                    <a:lumMod val="50000"/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逐浪细阁体" panose="03000509000000000000" pitchFamily="65" charset="-122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en-US" altLang="zh-CN" sz="1400" b="1" dirty="0">
              <a:solidFill>
                <a:schemeClr val="accent1">
                  <a:lumMod val="50000"/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逐浪细阁体" panose="03000509000000000000" pitchFamily="65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image" Target="../media/image4.png"/><Relationship Id="rId3" Type="http://schemas.openxmlformats.org/officeDocument/2006/relationships/tags" Target="../tags/tag3.xml"/><Relationship Id="rId2" Type="http://schemas.openxmlformats.org/officeDocument/2006/relationships/image" Target="../media/image3.png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7.xml"/><Relationship Id="rId15" Type="http://schemas.openxmlformats.org/officeDocument/2006/relationships/image" Target="../media/image5.jpeg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6.jpeg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5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tags" Target="../tags/tag1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5.jpe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5.jpeg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jpeg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image" Target="../media/image3.png"/><Relationship Id="rId1" Type="http://schemas.openxmlformats.org/officeDocument/2006/relationships/tags" Target="../tags/tag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24875\Desktop\营地二期规划\微信图片_20220225102021.jpg微信图片_2022022510202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1399" y="-5058"/>
            <a:ext cx="12165237" cy="6872540"/>
          </a:xfrm>
          <a:prstGeom prst="rect">
            <a:avLst/>
          </a:prstGeom>
        </p:spPr>
      </p:pic>
      <p:pic>
        <p:nvPicPr>
          <p:cNvPr id="5" name="图片 4" descr="N- custom campfire (85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7423" y="5463388"/>
            <a:ext cx="1519785" cy="1062712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0" y="5080635"/>
            <a:ext cx="12176125" cy="1777365"/>
          </a:xfrm>
          <a:prstGeom prst="rect">
            <a:avLst/>
          </a:prstGeom>
          <a:solidFill>
            <a:srgbClr val="00B050">
              <a:alpha val="52000"/>
            </a:srgbClr>
          </a:solidFill>
          <a:ln w="28575" cmpd="sng">
            <a:noFill/>
            <a:prstDash val="solid"/>
          </a:ln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en-US" sz="2790" b="1"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/>
              </a:rPr>
              <a:t>    </a:t>
            </a:r>
            <a:r>
              <a:rPr 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4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4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禾下乘凉梦，智慧农业兴</a:t>
            </a:r>
            <a:r>
              <a:rPr lang="en-US" altLang="zh-CN" sz="4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endParaRPr lang="zh-CN" altLang="en-US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buClrTx/>
              <a:buSzTx/>
              <a:buFontTx/>
            </a:pPr>
            <a:r>
              <a:rPr lang="zh-CN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活动方案</a:t>
            </a:r>
            <a:endParaRPr lang="zh-CN" altLang="en-US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N- custom campfire (85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349990" y="6425565"/>
            <a:ext cx="617855" cy="432435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650240" y="878840"/>
            <a:ext cx="4098925" cy="6451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3600" b="1" spc="2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ource Han Serif SC" panose="02020400000000000000" pitchFamily="18" charset="-122"/>
              </a:rPr>
              <a:t>目录</a:t>
            </a:r>
            <a:endParaRPr lang="zh-CN" altLang="en-US" sz="3600" b="1" spc="2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83125" y="1317625"/>
            <a:ext cx="6381115" cy="42354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6298565"/>
            <a:ext cx="12176125" cy="559435"/>
          </a:xfrm>
          <a:prstGeom prst="rect">
            <a:avLst/>
          </a:prstGeom>
          <a:solidFill>
            <a:srgbClr val="00B050">
              <a:alpha val="52000"/>
            </a:srgbClr>
          </a:solidFill>
          <a:ln w="28575" cmpd="sng">
            <a:noFill/>
            <a:prstDash val="solid"/>
          </a:ln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en-US" sz="2790" b="1"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/>
              </a:rPr>
              <a:t>      </a:t>
            </a:r>
            <a:r>
              <a:rPr lang="en-US" sz="279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/>
              </a:rPr>
              <a:t>        </a:t>
            </a:r>
            <a:endParaRPr lang="en-US" sz="279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/>
            </a:endParaRPr>
          </a:p>
          <a:p>
            <a:pPr indent="0" algn="ctr"/>
            <a:r>
              <a:rPr lang="en-US" sz="3585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/>
              </a:rPr>
              <a:t> </a:t>
            </a:r>
            <a:endParaRPr lang="en-US" sz="279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/>
            </a:endParaRPr>
          </a:p>
        </p:txBody>
      </p:sp>
      <p:sp>
        <p:nvSpPr>
          <p:cNvPr id="52" name="菱形 51"/>
          <p:cNvSpPr/>
          <p:nvPr>
            <p:custDataLst>
              <p:tags r:id="rId5"/>
            </p:custDataLst>
          </p:nvPr>
        </p:nvSpPr>
        <p:spPr>
          <a:xfrm>
            <a:off x="1304925" y="4395986"/>
            <a:ext cx="508000" cy="50800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 anchorCtr="0">
            <a:normAutofit fontScale="67500" lnSpcReduction="20000"/>
          </a:bodyPr>
          <a:lstStyle/>
          <a:p>
            <a:pPr algn="ctr">
              <a:lnSpc>
                <a:spcPct val="100000"/>
              </a:lnSpc>
            </a:pP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2014220" y="4479171"/>
            <a:ext cx="3458845" cy="396240"/>
          </a:xfrm>
          <a:prstGeom prst="rect">
            <a:avLst/>
          </a:prstGeom>
          <a:noFill/>
        </p:spPr>
        <p:txBody>
          <a:bodyPr wrap="square" lIns="91440" tIns="45720" rIns="91440" bIns="0" anchor="b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sz="2800" b="1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活动流程</a:t>
            </a:r>
            <a:endParaRPr lang="zh-CN" sz="2800" b="1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菱形 47"/>
          <p:cNvSpPr/>
          <p:nvPr>
            <p:custDataLst>
              <p:tags r:id="rId7"/>
            </p:custDataLst>
          </p:nvPr>
        </p:nvSpPr>
        <p:spPr>
          <a:xfrm>
            <a:off x="1310640" y="3153926"/>
            <a:ext cx="508000" cy="5080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 anchorCtr="0">
            <a:normAutofit fontScale="67500" lnSpcReduction="20000"/>
          </a:bodyPr>
          <a:lstStyle/>
          <a:p>
            <a:pPr algn="ctr">
              <a:lnSpc>
                <a:spcPct val="100000"/>
              </a:lnSpc>
            </a:pP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>
            <p:custDataLst>
              <p:tags r:id="rId8"/>
            </p:custDataLst>
          </p:nvPr>
        </p:nvSpPr>
        <p:spPr>
          <a:xfrm>
            <a:off x="2008505" y="3237230"/>
            <a:ext cx="3923030" cy="396240"/>
          </a:xfrm>
          <a:prstGeom prst="rect">
            <a:avLst/>
          </a:prstGeom>
          <a:noFill/>
        </p:spPr>
        <p:txBody>
          <a:bodyPr wrap="square" lIns="91440" tIns="45720" rIns="91440" bIns="0" anchor="b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sz="2800" b="1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活动项目</a:t>
            </a:r>
            <a:endParaRPr lang="zh-CN" sz="2800" b="1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菱形 43"/>
          <p:cNvSpPr/>
          <p:nvPr>
            <p:custDataLst>
              <p:tags r:id="rId9"/>
            </p:custDataLst>
          </p:nvPr>
        </p:nvSpPr>
        <p:spPr>
          <a:xfrm>
            <a:off x="1310640" y="1911231"/>
            <a:ext cx="508000" cy="5080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 anchorCtr="0">
            <a:normAutofit fontScale="67500" lnSpcReduction="20000"/>
          </a:bodyPr>
          <a:lstStyle/>
          <a:p>
            <a:pPr algn="ctr">
              <a:lnSpc>
                <a:spcPct val="100000"/>
              </a:lnSpc>
            </a:pP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>
            <p:custDataLst>
              <p:tags r:id="rId10"/>
            </p:custDataLst>
          </p:nvPr>
        </p:nvSpPr>
        <p:spPr>
          <a:xfrm>
            <a:off x="2009775" y="1994416"/>
            <a:ext cx="3460115" cy="396240"/>
          </a:xfrm>
          <a:prstGeom prst="rect">
            <a:avLst/>
          </a:prstGeom>
          <a:noFill/>
        </p:spPr>
        <p:txBody>
          <a:bodyPr wrap="square" lIns="91440" tIns="45720" rIns="91440" bIns="0" anchor="b" anchorCtr="0">
            <a:no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b="1" spc="20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景区介绍</a:t>
            </a:r>
            <a:endParaRPr lang="zh-CN" altLang="en-US" sz="2800" b="1" spc="200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>
            <p:custDataLst>
              <p:tags r:id="rId11"/>
            </p:custDataLst>
          </p:nvPr>
        </p:nvSpPr>
        <p:spPr>
          <a:xfrm>
            <a:off x="1402472" y="4465320"/>
            <a:ext cx="312906" cy="369332"/>
          </a:xfrm>
          <a:prstGeom prst="rect">
            <a:avLst/>
          </a:prstGeom>
        </p:spPr>
        <p:txBody>
          <a:bodyPr wrap="square">
            <a:normAutofit fontScale="70000"/>
          </a:bodyPr>
          <a:lstStyle/>
          <a:p>
            <a:pPr algn="ctr">
              <a:lnSpc>
                <a:spcPct val="10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三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>
            <p:custDataLst>
              <p:tags r:id="rId12"/>
            </p:custDataLst>
          </p:nvPr>
        </p:nvSpPr>
        <p:spPr>
          <a:xfrm>
            <a:off x="1402080" y="3223260"/>
            <a:ext cx="319405" cy="369570"/>
          </a:xfrm>
          <a:prstGeom prst="rect">
            <a:avLst/>
          </a:prstGeom>
        </p:spPr>
        <p:txBody>
          <a:bodyPr wrap="square">
            <a:normAutofit fontScale="70000"/>
          </a:bodyPr>
          <a:lstStyle/>
          <a:p>
            <a:pPr algn="ctr">
              <a:lnSpc>
                <a:spcPct val="10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二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>
            <p:custDataLst>
              <p:tags r:id="rId13"/>
            </p:custDataLst>
          </p:nvPr>
        </p:nvSpPr>
        <p:spPr>
          <a:xfrm>
            <a:off x="1408187" y="1980565"/>
            <a:ext cx="312906" cy="369332"/>
          </a:xfrm>
          <a:prstGeom prst="rect">
            <a:avLst/>
          </a:prstGeom>
        </p:spPr>
        <p:txBody>
          <a:bodyPr wrap="square">
            <a:normAutofit fontScale="70000"/>
          </a:bodyPr>
          <a:lstStyle/>
          <a:p>
            <a:pPr algn="ctr">
              <a:lnSpc>
                <a:spcPct val="10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>
            <p:custDataLst>
              <p:tags r:id="rId14"/>
            </p:custDataLst>
          </p:nvPr>
        </p:nvSpPr>
        <p:spPr>
          <a:xfrm>
            <a:off x="1081797" y="5739130"/>
            <a:ext cx="312906" cy="369332"/>
          </a:xfrm>
          <a:prstGeom prst="rect">
            <a:avLst/>
          </a:prstGeom>
        </p:spPr>
        <p:txBody>
          <a:bodyPr wrap="square">
            <a:normAutofit fontScale="70000"/>
          </a:bodyPr>
          <a:p>
            <a:pPr algn="ctr">
              <a:lnSpc>
                <a:spcPct val="10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二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 6" descr="8151e268c81adc5d76407539ebcb0d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82250" y="172085"/>
            <a:ext cx="1424305" cy="400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N- custom campfire (8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68405" y="6339205"/>
            <a:ext cx="617855" cy="4324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875" y="6277610"/>
            <a:ext cx="12176125" cy="568960"/>
          </a:xfrm>
          <a:prstGeom prst="rect">
            <a:avLst/>
          </a:prstGeom>
          <a:solidFill>
            <a:srgbClr val="00B050">
              <a:alpha val="52000"/>
            </a:srgbClr>
          </a:solidFill>
          <a:ln w="28575" cmpd="sng">
            <a:noFill/>
            <a:prstDash val="solid"/>
          </a:ln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en-US" sz="2790" b="1"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/>
              </a:rPr>
              <a:t>      </a:t>
            </a:r>
            <a:r>
              <a:rPr lang="en-US" sz="279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/>
              </a:rPr>
              <a:t>        </a:t>
            </a:r>
            <a:endParaRPr lang="en-US" sz="279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/>
            </a:endParaRPr>
          </a:p>
          <a:p>
            <a:pPr indent="0" algn="ctr"/>
            <a:r>
              <a:rPr lang="en-US" sz="3585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/>
              </a:rPr>
              <a:t> </a:t>
            </a:r>
            <a:endParaRPr lang="en-US" sz="279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595884" y="327787"/>
            <a:ext cx="2660904" cy="48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noAutofit/>
          </a:bodyPr>
          <a:p>
            <a:pPr indent="0" algn="ctr"/>
            <a:r>
              <a:rPr lang="en-US" sz="3600" b="1">
                <a:solidFill>
                  <a:srgbClr val="547D73"/>
                </a:solidFill>
                <a:latin typeface="微软雅黑" panose="020B0503020204020204" pitchFamily="34" charset="-122"/>
              </a:rPr>
              <a:t>01.</a:t>
            </a:r>
            <a:r>
              <a:rPr lang="zh-CN" altLang="en-US" sz="3600" b="1">
                <a:solidFill>
                  <a:srgbClr val="547D73"/>
                </a:solidFill>
                <a:latin typeface="微软雅黑" panose="020B0503020204020204" pitchFamily="34" charset="-122"/>
              </a:rPr>
              <a:t>景区介绍</a:t>
            </a:r>
            <a:endParaRPr lang="zh-CN" altLang="en-US" sz="3600" b="1">
              <a:solidFill>
                <a:srgbClr val="547D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631190" y="1125220"/>
            <a:ext cx="5279390" cy="483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noAutofit/>
          </a:bodyPr>
          <a:p>
            <a:pPr indent="558800" fontAlgn="auto">
              <a:lnSpc>
                <a:spcPts val="2800"/>
              </a:lnSpc>
            </a:pPr>
            <a:r>
              <a:rPr lang="zh-TW" sz="1600" b="1">
                <a:solidFill>
                  <a:srgbClr val="40404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海宁美洋洋营地</a:t>
            </a:r>
            <a:r>
              <a:rPr lang="zh-TW" sz="1600">
                <a:solidFill>
                  <a:srgbClr val="40404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依托美洋洋文旅综合体建设而成，坐落于千年古镇嘉兴海宁长安镇，浙江省森林村庄、浙江省</a:t>
            </a:r>
            <a:r>
              <a:rPr lang="zh-CN" altLang="zh-TW" sz="1600">
                <a:solidFill>
                  <a:srgbClr val="40404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金</a:t>
            </a:r>
            <a:r>
              <a:rPr lang="en-US" sz="1600" b="1">
                <a:solidFill>
                  <a:srgbClr val="404040"/>
                </a:solidFill>
                <a:latin typeface="微软雅黑" panose="020B0503020204020204" pitchFamily="34" charset="-122"/>
              </a:rPr>
              <a:t>AAA</a:t>
            </a:r>
            <a:r>
              <a:rPr lang="zh-TW" sz="1600" b="1">
                <a:solidFill>
                  <a:srgbClr val="40404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级景区</a:t>
            </a:r>
            <a:r>
              <a:rPr lang="zh-TW" sz="1600">
                <a:solidFill>
                  <a:srgbClr val="40404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村庄 兴城村。</a:t>
            </a:r>
            <a:endParaRPr lang="zh-TW" sz="1600">
              <a:solidFill>
                <a:srgbClr val="40404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558800" fontAlgn="auto">
              <a:lnSpc>
                <a:spcPts val="2800"/>
              </a:lnSpc>
            </a:pPr>
            <a:r>
              <a:rPr lang="zh-TW" sz="1600">
                <a:solidFill>
                  <a:srgbClr val="40404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文旅综合体内建有：旅游接待中心、百亩美洋洋营地、数字文旅厅、</a:t>
            </a:r>
            <a:r>
              <a:rPr lang="zh-TW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r>
              <a:rPr lang="zh-TW" sz="1600">
                <a:solidFill>
                  <a:srgbClr val="40404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平米乡创会议室、最美乡村图书馆、农展馆、咖啡馆、竹林音乐会、美洋洋农家乐、静憩民宿、</a:t>
            </a:r>
            <a:r>
              <a:rPr lang="zh-TW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1500</a:t>
            </a:r>
            <a:r>
              <a:rPr lang="zh-TW" sz="1600">
                <a:solidFill>
                  <a:srgbClr val="40404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平米家宴中心、 </a:t>
            </a:r>
            <a:r>
              <a:rPr lang="zh-TW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8000</a:t>
            </a:r>
            <a:r>
              <a:rPr lang="zh-TW" sz="1600">
                <a:solidFill>
                  <a:srgbClr val="40404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方大草坪、足球场、篮球场、社区卫生服务站等室内外设施。</a:t>
            </a:r>
            <a:endParaRPr lang="zh-TW" sz="1600">
              <a:solidFill>
                <a:srgbClr val="40404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558800" fontAlgn="auto">
              <a:lnSpc>
                <a:spcPts val="2800"/>
              </a:lnSpc>
            </a:pPr>
            <a:r>
              <a:rPr lang="zh-TW" sz="1600">
                <a:solidFill>
                  <a:srgbClr val="40404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营地游乐园拥有卡丁车、皮筏艇、丛林</a:t>
            </a:r>
            <a:r>
              <a:rPr lang="en-US" sz="1600">
                <a:solidFill>
                  <a:srgbClr val="404040"/>
                </a:solidFill>
                <a:latin typeface="微软雅黑" panose="020B0503020204020204" pitchFamily="34" charset="-122"/>
              </a:rPr>
              <a:t>CS</a:t>
            </a:r>
            <a:r>
              <a:rPr lang="en-US" sz="1600">
                <a:solidFill>
                  <a:srgbClr val="404040"/>
                </a:solidFill>
                <a:latin typeface="宋体" panose="02010600030101010101" pitchFamily="2" charset="-122"/>
              </a:rPr>
              <a:t>、</a:t>
            </a:r>
            <a:r>
              <a:rPr lang="zh-TW" sz="1600">
                <a:solidFill>
                  <a:srgbClr val="40404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射箭、坑爹过山车、网红旋转秋千、平转飞椅、蹦蹦云等几十项游乐项目，另外还开展了垂钓、采摘、烧烤、野炊、骑行等乡村体验项目，是企业</a:t>
            </a:r>
            <a:r>
              <a:rPr lang="zh-TW" sz="1600">
                <a:solidFill>
                  <a:srgbClr val="40404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展团建拓展、亲子家庭周末度假的优势选择</a:t>
            </a:r>
            <a:r>
              <a:rPr lang="zh-CN" altLang="zh-TW" sz="1600">
                <a:solidFill>
                  <a:srgbClr val="40404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zh-TW" sz="1600">
              <a:solidFill>
                <a:srgbClr val="40404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080760" y="1443228"/>
            <a:ext cx="5967984" cy="3971544"/>
          </a:xfrm>
          <a:prstGeom prst="rect">
            <a:avLst/>
          </a:prstGeom>
        </p:spPr>
      </p:pic>
      <p:pic>
        <p:nvPicPr>
          <p:cNvPr id="4" name="图片 3" descr="8151e268c81adc5d76407539ebcb0d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1455" y="180340"/>
            <a:ext cx="1424305" cy="400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N- custom campfire (8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68405" y="6339205"/>
            <a:ext cx="617855" cy="4324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875" y="6277610"/>
            <a:ext cx="12176125" cy="568960"/>
          </a:xfrm>
          <a:prstGeom prst="rect">
            <a:avLst/>
          </a:prstGeom>
          <a:solidFill>
            <a:srgbClr val="00B050">
              <a:alpha val="52000"/>
            </a:srgbClr>
          </a:solidFill>
          <a:ln w="28575" cmpd="sng">
            <a:noFill/>
            <a:prstDash val="solid"/>
          </a:ln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en-US" sz="2790" b="1"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/>
              </a:rPr>
              <a:t>      </a:t>
            </a:r>
            <a:r>
              <a:rPr lang="en-US" sz="279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/>
              </a:rPr>
              <a:t>        </a:t>
            </a:r>
            <a:endParaRPr lang="en-US" sz="279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/>
            </a:endParaRPr>
          </a:p>
          <a:p>
            <a:pPr indent="0" algn="ctr"/>
            <a:r>
              <a:rPr lang="en-US" sz="3585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/>
              </a:rPr>
              <a:t> </a:t>
            </a:r>
            <a:endParaRPr lang="en-US" sz="279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481330" y="254635"/>
            <a:ext cx="2908300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noAutofit/>
          </a:bodyPr>
          <a:p>
            <a:pPr indent="0" algn="ctr"/>
            <a:r>
              <a:rPr lang="zh-CN" altLang="en-US" sz="3600" b="1">
                <a:solidFill>
                  <a:srgbClr val="547D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美洋洋环境</a:t>
            </a:r>
            <a:endParaRPr lang="en-US" altLang="zh-CN" sz="3600" b="1">
              <a:solidFill>
                <a:srgbClr val="547D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DSC0088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21130" y="984885"/>
            <a:ext cx="3868420" cy="2461895"/>
          </a:xfrm>
          <a:prstGeom prst="rect">
            <a:avLst/>
          </a:prstGeom>
        </p:spPr>
      </p:pic>
      <p:pic>
        <p:nvPicPr>
          <p:cNvPr id="3" name="图片 2" descr="5G5A65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6445" y="984885"/>
            <a:ext cx="3664585" cy="2444115"/>
          </a:xfrm>
          <a:prstGeom prst="rect">
            <a:avLst/>
          </a:prstGeom>
        </p:spPr>
      </p:pic>
      <p:pic>
        <p:nvPicPr>
          <p:cNvPr id="8" name="图片 7" descr="DSC0049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75410" y="3661410"/>
            <a:ext cx="3914140" cy="2402205"/>
          </a:xfrm>
          <a:prstGeom prst="rect">
            <a:avLst/>
          </a:prstGeom>
        </p:spPr>
      </p:pic>
      <p:pic>
        <p:nvPicPr>
          <p:cNvPr id="9" name="图片 8" descr="5G5A64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6600" y="3726180"/>
            <a:ext cx="3789680" cy="2339340"/>
          </a:xfrm>
          <a:prstGeom prst="rect">
            <a:avLst/>
          </a:prstGeom>
        </p:spPr>
      </p:pic>
      <p:pic>
        <p:nvPicPr>
          <p:cNvPr id="10" name="图片 9" descr="DSC006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2750" y="2635250"/>
            <a:ext cx="3703320" cy="2085340"/>
          </a:xfrm>
          <a:prstGeom prst="rect">
            <a:avLst/>
          </a:prstGeom>
        </p:spPr>
      </p:pic>
      <p:pic>
        <p:nvPicPr>
          <p:cNvPr id="7" name="图片 6" descr="8151e268c81adc5d76407539ebcb0d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71455" y="180340"/>
            <a:ext cx="1424305" cy="400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N- custom campfire (8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68405" y="6339205"/>
            <a:ext cx="617855" cy="4324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875" y="6277610"/>
            <a:ext cx="12176125" cy="568960"/>
          </a:xfrm>
          <a:prstGeom prst="rect">
            <a:avLst/>
          </a:prstGeom>
          <a:solidFill>
            <a:srgbClr val="00B050">
              <a:alpha val="52000"/>
            </a:srgbClr>
          </a:solidFill>
          <a:ln w="28575" cmpd="sng">
            <a:noFill/>
            <a:prstDash val="solid"/>
          </a:ln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en-US" sz="2790" b="1"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/>
              </a:rPr>
              <a:t>      </a:t>
            </a:r>
            <a:r>
              <a:rPr lang="en-US" sz="279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/>
              </a:rPr>
              <a:t>        </a:t>
            </a:r>
            <a:endParaRPr lang="en-US" sz="279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/>
            </a:endParaRPr>
          </a:p>
          <a:p>
            <a:pPr indent="0" algn="ctr"/>
            <a:r>
              <a:rPr lang="en-US" sz="3585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/>
              </a:rPr>
              <a:t> </a:t>
            </a:r>
            <a:endParaRPr lang="en-US" sz="279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86740" y="417830"/>
            <a:ext cx="3998595" cy="493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noAutofit/>
          </a:bodyPr>
          <a:p>
            <a:pPr indent="0" algn="ctr"/>
            <a:r>
              <a:rPr lang="en-US" sz="3600" b="1">
                <a:solidFill>
                  <a:srgbClr val="547D73"/>
                </a:solidFill>
                <a:latin typeface="微软雅黑" panose="020B0503020204020204" pitchFamily="34" charset="-122"/>
              </a:rPr>
              <a:t>02.</a:t>
            </a:r>
            <a:r>
              <a:rPr lang="zh-CN" altLang="en-US" sz="3600" b="1">
                <a:solidFill>
                  <a:srgbClr val="547D73"/>
                </a:solidFill>
                <a:latin typeface="微软雅黑" panose="020B0503020204020204" pitchFamily="34" charset="-122"/>
              </a:rPr>
              <a:t>项目介绍</a:t>
            </a:r>
            <a:endParaRPr lang="zh-CN" altLang="en-US" sz="3600" b="1">
              <a:solidFill>
                <a:srgbClr val="547D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1653540" y="1630680"/>
            <a:ext cx="1864995" cy="389255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p>
            <a:pPr indent="0" algn="ctr"/>
            <a:r>
              <a:rPr lang="zh-CN" altLang="zh-TW" sz="2800" b="1">
                <a:solidFill>
                  <a:srgbClr val="833C2B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割稻大赛</a:t>
            </a:r>
            <a:endParaRPr lang="zh-CN" altLang="zh-TW" sz="2800" b="1">
              <a:solidFill>
                <a:srgbClr val="833C2B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824865" y="2457450"/>
            <a:ext cx="1576705" cy="277495"/>
          </a:xfrm>
          <a:prstGeom prst="rect">
            <a:avLst/>
          </a:prstGeom>
          <a:solidFill>
            <a:srgbClr val="464646"/>
          </a:solidFill>
        </p:spPr>
        <p:txBody>
          <a:bodyPr wrap="none" lIns="0" tIns="0" rIns="0" bIns="0">
            <a:noAutofit/>
          </a:bodyPr>
          <a:p>
            <a:pPr indent="0"/>
            <a:r>
              <a:rPr lang="en-US" altLang="zh-TW" sz="19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TW" sz="19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TW" sz="19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8500" y="2955290"/>
            <a:ext cx="3772535" cy="27584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fontAlgn="auto">
              <a:lnSpc>
                <a:spcPts val="2600"/>
              </a:lnSpc>
            </a:pPr>
            <a:r>
              <a:rPr lang="zh-CN" altLang="en-US"/>
              <a:t>拉高袖子，卷起裤腿，闻着稻香感受大地的触碰。带上那些已经“退役”的传统农具，左手抓稻，右手挥镰，用最传统的收割方式，最质朴的方法收割稻谷参与劳动，一把把稻谷在同学们的镰刀下快速收割，一场割稻农事比拼，让收获来的更加热烈！</a:t>
            </a:r>
            <a:endParaRPr lang="zh-CN" altLang="en-US"/>
          </a:p>
        </p:txBody>
      </p:sp>
      <p:pic>
        <p:nvPicPr>
          <p:cNvPr id="7" name="图片 6" descr="C:/Users/Lenovo/Desktop/工作2025.9.16/秋季研学的参考图片！/be98a93837834f882d309c60d643741e.jpgbe98a93837834f882d309c60d643741e"/>
          <p:cNvPicPr>
            <a:picLocks noChangeAspect="1"/>
          </p:cNvPicPr>
          <p:nvPr/>
        </p:nvPicPr>
        <p:blipFill>
          <a:blip r:embed="rId5"/>
          <a:srcRect t="8967" b="8967"/>
          <a:stretch>
            <a:fillRect/>
          </a:stretch>
        </p:blipFill>
        <p:spPr>
          <a:xfrm>
            <a:off x="5718810" y="256540"/>
            <a:ext cx="3363595" cy="3681095"/>
          </a:xfrm>
          <a:prstGeom prst="rect">
            <a:avLst/>
          </a:prstGeom>
        </p:spPr>
      </p:pic>
      <p:pic>
        <p:nvPicPr>
          <p:cNvPr id="2" name="图片 1" descr="C:/Users/Lenovo/Desktop/微信图片_20241119104411.jpg微信图片_2024111910441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258810" y="2734945"/>
            <a:ext cx="3423920" cy="3395345"/>
          </a:xfrm>
          <a:prstGeom prst="rect">
            <a:avLst/>
          </a:prstGeom>
        </p:spPr>
      </p:pic>
      <p:pic>
        <p:nvPicPr>
          <p:cNvPr id="3" name="图片 2" descr="8151e268c81adc5d76407539ebcb0d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1455" y="180340"/>
            <a:ext cx="1424305" cy="400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N- custom campfire (8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68405" y="6339205"/>
            <a:ext cx="617855" cy="4324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875" y="6277610"/>
            <a:ext cx="12176125" cy="568960"/>
          </a:xfrm>
          <a:prstGeom prst="rect">
            <a:avLst/>
          </a:prstGeom>
          <a:solidFill>
            <a:srgbClr val="00B050">
              <a:alpha val="52000"/>
            </a:srgbClr>
          </a:solidFill>
          <a:ln w="28575" cmpd="sng">
            <a:noFill/>
            <a:prstDash val="solid"/>
          </a:ln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en-US" sz="2790" b="1"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/>
              </a:rPr>
              <a:t>      </a:t>
            </a:r>
            <a:r>
              <a:rPr lang="en-US" sz="279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/>
              </a:rPr>
              <a:t>        </a:t>
            </a:r>
            <a:endParaRPr lang="en-US" sz="279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/>
            </a:endParaRPr>
          </a:p>
          <a:p>
            <a:pPr indent="0" algn="ctr"/>
            <a:r>
              <a:rPr lang="en-US" sz="3585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/>
              </a:rPr>
              <a:t> </a:t>
            </a:r>
            <a:endParaRPr lang="en-US" sz="279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86740" y="417830"/>
            <a:ext cx="3998595" cy="493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noAutofit/>
          </a:bodyPr>
          <a:p>
            <a:pPr indent="0" algn="ctr"/>
            <a:r>
              <a:rPr lang="en-US" sz="3600" b="1">
                <a:solidFill>
                  <a:srgbClr val="547D73"/>
                </a:solidFill>
                <a:latin typeface="微软雅黑" panose="020B0503020204020204" pitchFamily="34" charset="-122"/>
              </a:rPr>
              <a:t>02.</a:t>
            </a:r>
            <a:r>
              <a:rPr lang="zh-CN" altLang="en-US" sz="3600" b="1">
                <a:solidFill>
                  <a:srgbClr val="547D73"/>
                </a:solidFill>
                <a:latin typeface="微软雅黑" panose="020B0503020204020204" pitchFamily="34" charset="-122"/>
              </a:rPr>
              <a:t>项目介绍</a:t>
            </a:r>
            <a:endParaRPr lang="zh-CN" altLang="en-US" sz="3600" b="1">
              <a:solidFill>
                <a:srgbClr val="547D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1653540" y="1630680"/>
            <a:ext cx="1864995" cy="389255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p>
            <a:pPr indent="0" algn="ctr"/>
            <a:r>
              <a:rPr lang="zh-CN" altLang="zh-TW" sz="2800" b="1">
                <a:solidFill>
                  <a:srgbClr val="833C2B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实践考察</a:t>
            </a:r>
            <a:endParaRPr lang="zh-CN" altLang="zh-TW" sz="2800" b="1">
              <a:solidFill>
                <a:srgbClr val="833C2B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824865" y="2457450"/>
            <a:ext cx="1576705" cy="277495"/>
          </a:xfrm>
          <a:prstGeom prst="rect">
            <a:avLst/>
          </a:prstGeom>
          <a:solidFill>
            <a:srgbClr val="464646"/>
          </a:solidFill>
        </p:spPr>
        <p:txBody>
          <a:bodyPr wrap="none" lIns="0" tIns="0" rIns="0" bIns="0">
            <a:noAutofit/>
          </a:bodyPr>
          <a:p>
            <a:pPr indent="0"/>
            <a:r>
              <a:rPr lang="en-US" altLang="zh-TW" sz="19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TW" sz="19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TW" sz="19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8500" y="2955290"/>
            <a:ext cx="3772535" cy="30359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  <a:p>
            <a:pPr indent="457200" algn="l" fontAlgn="auto">
              <a:lnSpc>
                <a:spcPts val="2600"/>
              </a:lnSpc>
            </a:pPr>
            <a:r>
              <a:rPr lang="zh-CN" altLang="en-US"/>
              <a:t>袁隆平院士说：“我有一梦，叫做‘禾下乘凉梦’，这一梦来源于饥荒时期的食不果腹，甚至威胁生命的无可奈何。”</a:t>
            </a:r>
            <a:endParaRPr lang="zh-CN" altLang="en-US"/>
          </a:p>
          <a:p>
            <a:pPr indent="457200" algn="l" fontAlgn="auto">
              <a:lnSpc>
                <a:spcPts val="2600"/>
              </a:lnSpc>
            </a:pPr>
            <a:r>
              <a:rPr lang="zh-CN" altLang="en-US"/>
              <a:t>带着袁隆平的梦想，去稻田认识沪软</a:t>
            </a:r>
            <a:r>
              <a:rPr lang="zh-CN" altLang="en-US"/>
              <a:t>1212，对比</a:t>
            </a:r>
            <a:r>
              <a:rPr lang="zh-CN" altLang="en-US">
                <a:sym typeface="+mn-ea"/>
              </a:rPr>
              <a:t>沪软</a:t>
            </a:r>
            <a:r>
              <a:rPr lang="en-US" altLang="zh-CN">
                <a:sym typeface="+mn-ea"/>
              </a:rPr>
              <a:t>1212</a:t>
            </a:r>
            <a:r>
              <a:rPr lang="zh-CN" altLang="en-US">
                <a:sym typeface="+mn-ea"/>
              </a:rPr>
              <a:t>水稻</a:t>
            </a:r>
            <a:r>
              <a:rPr lang="zh-CN" altLang="en-US"/>
              <a:t>和普通水稻的产量，亲身体会，用心感受。</a:t>
            </a:r>
            <a:endParaRPr lang="zh-CN" altLang="en-US"/>
          </a:p>
        </p:txBody>
      </p:sp>
      <p:pic>
        <p:nvPicPr>
          <p:cNvPr id="8" name="图片 7" descr="C:/Users/Lenovo/Desktop/工作2025.9.16/秋季研学的参考图片！/00546d8a6d5d831b9bfcdc3e35fd9a97.jpg00546d8a6d5d831b9bfcdc3e35fd9a97"/>
          <p:cNvPicPr>
            <a:picLocks noChangeAspect="1"/>
          </p:cNvPicPr>
          <p:nvPr/>
        </p:nvPicPr>
        <p:blipFill>
          <a:blip r:embed="rId5"/>
          <a:srcRect l="20" r="20"/>
          <a:stretch>
            <a:fillRect/>
          </a:stretch>
        </p:blipFill>
        <p:spPr>
          <a:xfrm>
            <a:off x="7434580" y="2955290"/>
            <a:ext cx="4206240" cy="3154680"/>
          </a:xfrm>
          <a:prstGeom prst="rect">
            <a:avLst/>
          </a:prstGeom>
        </p:spPr>
      </p:pic>
      <p:pic>
        <p:nvPicPr>
          <p:cNvPr id="3" name="图片 2" descr="C:/Users/Lenovo/Desktop/工作2025.9.16/秋季研学的参考图片！/2022-11-04 104845.heic2022-11-04 104845"/>
          <p:cNvPicPr>
            <a:picLocks noChangeAspect="1"/>
          </p:cNvPicPr>
          <p:nvPr/>
        </p:nvPicPr>
        <p:blipFill>
          <a:blip r:embed="rId6"/>
          <a:srcRect l="10" r="10"/>
          <a:stretch>
            <a:fillRect/>
          </a:stretch>
        </p:blipFill>
        <p:spPr>
          <a:xfrm>
            <a:off x="5349240" y="243840"/>
            <a:ext cx="4404360" cy="3303905"/>
          </a:xfrm>
          <a:prstGeom prst="rect">
            <a:avLst/>
          </a:prstGeom>
        </p:spPr>
      </p:pic>
      <p:pic>
        <p:nvPicPr>
          <p:cNvPr id="2" name="图片 1" descr="8151e268c81adc5d76407539ebcb0d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1455" y="180340"/>
            <a:ext cx="1424305" cy="400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N- custom campfire (8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68405" y="6339205"/>
            <a:ext cx="617855" cy="4324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875" y="6277610"/>
            <a:ext cx="12176125" cy="568960"/>
          </a:xfrm>
          <a:prstGeom prst="rect">
            <a:avLst/>
          </a:prstGeom>
          <a:solidFill>
            <a:srgbClr val="00B050">
              <a:alpha val="52000"/>
            </a:srgbClr>
          </a:solidFill>
          <a:ln w="28575" cmpd="sng">
            <a:noFill/>
            <a:prstDash val="solid"/>
          </a:ln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en-US" sz="2790" b="1"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/>
              </a:rPr>
              <a:t>      </a:t>
            </a:r>
            <a:r>
              <a:rPr lang="en-US" sz="279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/>
              </a:rPr>
              <a:t>        </a:t>
            </a:r>
            <a:endParaRPr lang="en-US" sz="279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/>
            </a:endParaRPr>
          </a:p>
          <a:p>
            <a:pPr indent="0" algn="ctr"/>
            <a:r>
              <a:rPr lang="en-US" sz="3585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/>
              </a:rPr>
              <a:t> </a:t>
            </a:r>
            <a:endParaRPr lang="en-US" sz="279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4899279" y="557022"/>
            <a:ext cx="2660904" cy="48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>
            <a:noAutofit/>
          </a:bodyPr>
          <a:p>
            <a:pPr indent="0" algn="ctr"/>
            <a:r>
              <a:rPr lang="en-US" sz="3600" b="1">
                <a:solidFill>
                  <a:srgbClr val="547D73"/>
                </a:solidFill>
                <a:latin typeface="微软雅黑" panose="020B0503020204020204" pitchFamily="34" charset="-122"/>
              </a:rPr>
              <a:t>03.</a:t>
            </a:r>
            <a:r>
              <a:rPr lang="zh-CN" sz="3600">
                <a:solidFill>
                  <a:srgbClr val="547D7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活动流程</a:t>
            </a:r>
            <a:endParaRPr lang="zh-CN" altLang="zh-TW" sz="3600">
              <a:solidFill>
                <a:srgbClr val="547D7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3"/>
            </p:custDataLst>
          </p:nvPr>
        </p:nvGraphicFramePr>
        <p:xfrm>
          <a:off x="1143635" y="1281430"/>
          <a:ext cx="9920605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920"/>
                <a:gridCol w="2710815"/>
                <a:gridCol w="5182870"/>
              </a:tblGrid>
              <a:tr h="5175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/>
                        <a:t>时间</a:t>
                      </a: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/>
                        <a:t>内容</a:t>
                      </a: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/>
                        <a:t>活动详情</a:t>
                      </a:r>
                      <a:endParaRPr lang="zh-CN" altLang="en-US" sz="2000"/>
                    </a:p>
                  </a:txBody>
                  <a:tcPr/>
                </a:tc>
              </a:tr>
              <a:tr h="6540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/>
                        <a:t>13:00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zh-CN" sz="2000"/>
                        <a:t>集合</a:t>
                      </a:r>
                      <a:endParaRPr lang="zh-CN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/>
                        <a:t>海宁开大集合，乘坐大巴前往美洋洋营地</a:t>
                      </a:r>
                      <a:endParaRPr lang="zh-CN" altLang="en-US" sz="2000"/>
                    </a:p>
                  </a:txBody>
                  <a:tcPr anchor="ctr" anchorCtr="0"/>
                </a:tc>
              </a:tr>
              <a:tr h="5937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/>
                        <a:t>14:00-14:20</a:t>
                      </a:r>
                      <a:endParaRPr lang="zh-CN" altLang="en-US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/>
                        <a:t>动员大会</a:t>
                      </a:r>
                      <a:endParaRPr lang="zh-CN" altLang="en-US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/>
                        <a:t>抵达美洋洋营地，领导动员发言</a:t>
                      </a:r>
                      <a:endParaRPr lang="zh-CN" altLang="en-US" sz="2000"/>
                    </a:p>
                  </a:txBody>
                  <a:tcPr anchor="ctr" anchorCtr="0"/>
                </a:tc>
              </a:tr>
              <a:tr h="43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/>
                        <a:t>14:20-14:50</a:t>
                      </a:r>
                      <a:endParaRPr lang="zh-CN" altLang="en-US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/>
                        <a:t>割稻大赛</a:t>
                      </a:r>
                      <a:endParaRPr lang="zh-CN" altLang="en-US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>
                          <a:sym typeface="+mn-ea"/>
                        </a:rPr>
                        <a:t>拉高袖子，卷起裤腿，闻着稻香感受大地的触碰</a:t>
                      </a:r>
                      <a:endParaRPr lang="zh-CN" altLang="en-US" sz="2000"/>
                    </a:p>
                  </a:txBody>
                  <a:tcPr anchor="ctr" anchorCtr="0"/>
                </a:tc>
              </a:tr>
              <a:tr h="7048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/>
                        <a:t>14:50-15:00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/>
                        <a:t>评奖、</a:t>
                      </a:r>
                      <a:r>
                        <a:rPr lang="zh-CN" altLang="en-US" sz="2000"/>
                        <a:t>颁奖</a:t>
                      </a:r>
                      <a:endParaRPr lang="zh-CN" altLang="en-US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/>
                        <a:t>一场火热的割稻大赛，为获胜者</a:t>
                      </a:r>
                      <a:r>
                        <a:rPr lang="zh-CN" altLang="en-US" sz="2000"/>
                        <a:t>颁奖</a:t>
                      </a:r>
                      <a:endParaRPr lang="zh-CN" altLang="en-US" sz="2000"/>
                    </a:p>
                  </a:txBody>
                  <a:tcPr anchor="ctr" anchorCtr="0"/>
                </a:tc>
              </a:tr>
              <a:tr h="432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/>
                        <a:t>15</a:t>
                      </a:r>
                      <a:r>
                        <a:rPr lang="en-US" altLang="zh-CN" sz="2000">
                          <a:sym typeface="+mn-ea"/>
                        </a:rPr>
                        <a:t>:</a:t>
                      </a:r>
                      <a:r>
                        <a:rPr lang="en-US" altLang="zh-CN" sz="2000"/>
                        <a:t>00-15</a:t>
                      </a:r>
                      <a:r>
                        <a:rPr lang="en-US" altLang="zh-CN" sz="2000">
                          <a:sym typeface="+mn-ea"/>
                        </a:rPr>
                        <a:t>:</a:t>
                      </a:r>
                      <a:r>
                        <a:rPr lang="en-US" altLang="zh-CN" sz="2000"/>
                        <a:t>30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/>
                        <a:t>实践</a:t>
                      </a:r>
                      <a:r>
                        <a:rPr lang="zh-CN" altLang="en-US" sz="2000"/>
                        <a:t>考察</a:t>
                      </a:r>
                      <a:endParaRPr lang="zh-CN" altLang="en-US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000"/>
                        <a:t>观察了解沪软</a:t>
                      </a:r>
                      <a:r>
                        <a:rPr lang="en-US" altLang="zh-CN" sz="2000"/>
                        <a:t>1212</a:t>
                      </a:r>
                      <a:r>
                        <a:rPr lang="zh-CN" altLang="en-US" sz="2000"/>
                        <a:t>水稻</a:t>
                      </a:r>
                      <a:r>
                        <a:rPr lang="zh-CN" altLang="en-US" sz="2000"/>
                        <a:t>，切身体会袁隆平院士的</a:t>
                      </a:r>
                      <a:r>
                        <a:rPr lang="zh-CN" altLang="en-US" sz="2000"/>
                        <a:t>梦想</a:t>
                      </a:r>
                      <a:endParaRPr lang="zh-CN" altLang="en-US" sz="2000"/>
                    </a:p>
                  </a:txBody>
                  <a:tcPr anchor="ctr" anchorCtr="0"/>
                </a:tc>
              </a:tr>
              <a:tr h="6134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/>
                        <a:t>15</a:t>
                      </a:r>
                      <a:r>
                        <a:rPr lang="en-US" altLang="zh-CN" sz="2000">
                          <a:sym typeface="+mn-ea"/>
                        </a:rPr>
                        <a:t>:</a:t>
                      </a:r>
                      <a:r>
                        <a:rPr lang="en-US" altLang="zh-CN" sz="2000"/>
                        <a:t>30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/>
                        <a:t>返程</a:t>
                      </a:r>
                      <a:endParaRPr lang="zh-CN" altLang="en-US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endParaRPr lang="zh-CN" sz="2000"/>
                    </a:p>
                  </a:txBody>
                  <a:tcPr anchor="ctr" anchorCtr="0"/>
                </a:tc>
              </a:tr>
            </a:tbl>
          </a:graphicData>
        </a:graphic>
      </p:graphicFrame>
      <p:pic>
        <p:nvPicPr>
          <p:cNvPr id="4" name="图片 3" descr="8151e268c81adc5d76407539ebcb0d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1455" y="180340"/>
            <a:ext cx="1424305" cy="400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N- custom campfire (85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071225" y="6277610"/>
            <a:ext cx="723900" cy="506730"/>
          </a:xfrm>
          <a:prstGeom prst="rect">
            <a:avLst/>
          </a:prstGeom>
        </p:spPr>
      </p:pic>
      <p:pic>
        <p:nvPicPr>
          <p:cNvPr id="6" name="图片 5" descr="N- custom campfire (85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77030" y="1459230"/>
            <a:ext cx="3321050" cy="23247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85" y="6277610"/>
            <a:ext cx="12176125" cy="568960"/>
          </a:xfrm>
          <a:prstGeom prst="rect">
            <a:avLst/>
          </a:prstGeom>
          <a:solidFill>
            <a:srgbClr val="00B050">
              <a:alpha val="52000"/>
            </a:srgbClr>
          </a:solidFill>
          <a:ln w="28575" cmpd="sng">
            <a:noFill/>
            <a:prstDash val="solid"/>
          </a:ln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en-US" sz="2790" b="1">
                <a:solidFill>
                  <a:schemeClr val="accent3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rial" panose="020B0604020202020204"/>
              </a:rPr>
              <a:t>      </a:t>
            </a:r>
            <a:r>
              <a:rPr lang="en-US" sz="279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/>
              </a:rPr>
              <a:t>        </a:t>
            </a:r>
            <a:endParaRPr lang="en-US" sz="279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/>
            </a:endParaRPr>
          </a:p>
          <a:p>
            <a:pPr indent="0" algn="ctr"/>
            <a:r>
              <a:rPr lang="en-US" sz="3585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/>
              </a:rPr>
              <a:t> </a:t>
            </a:r>
            <a:endParaRPr lang="en-US" sz="279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/>
            </a:endParaRPr>
          </a:p>
        </p:txBody>
      </p:sp>
      <p:sp>
        <p:nvSpPr>
          <p:cNvPr id="2" name="文本占位符 4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2310130" y="4631055"/>
            <a:ext cx="7444105" cy="1646555"/>
          </a:xfrm>
        </p:spPr>
        <p:txBody>
          <a:bodyPr wrap="square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800" b="1" dirty="0">
                <a:solidFill>
                  <a:srgbClr val="C00000"/>
                </a:solidFill>
              </a:rPr>
              <a:t>激发个人成长</a:t>
            </a:r>
            <a:endParaRPr lang="zh-CN" altLang="en-US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altLang="zh-CN" sz="2800" b="1" dirty="0">
                <a:solidFill>
                  <a:srgbClr val="C00000"/>
                </a:solidFill>
              </a:rPr>
              <a:t>Inspiring Personal Growth</a:t>
            </a:r>
            <a:r>
              <a:rPr lang="zh-CN" altLang="en-US" sz="2800" b="1" dirty="0">
                <a:solidFill>
                  <a:srgbClr val="C00000"/>
                </a:solidFill>
              </a:rPr>
              <a:t>！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pic>
        <p:nvPicPr>
          <p:cNvPr id="4" name="图片 3" descr="8151e268c81adc5d76407539ebcb0d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1455" y="180340"/>
            <a:ext cx="1424305" cy="400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>
</file>

<file path=ppt/tags/tag1.xml><?xml version="1.0" encoding="utf-8"?>
<p:tagLst xmlns:p="http://schemas.openxmlformats.org/presentationml/2006/main">
  <p:tag name="KSO_WM_UNIT_PLACING_PICTURE_USER_VIEWPORT" val="{&quot;height&quot;:2799,&quot;width&quot;:19175}"/>
</p:tagLst>
</file>

<file path=ppt/tags/tag2.xml><?xml version="1.0" encoding="utf-8"?>
<p:tagLst xmlns:p="http://schemas.openxmlformats.org/presentationml/2006/main">
  <p:tag name="KSO_WM_UNIT_PLACING_PICTURE_USER_VIEWPORT" val="{&quot;height&quot;:681,&quot;width&quot;:973}"/>
</p:tagLst>
</file>

<file path=ppt/tags/tag3.xml><?xml version="1.0" encoding="utf-8"?>
<p:tagLst xmlns:p="http://schemas.openxmlformats.org/presentationml/2006/main">
  <p:tag name="KSO_WM_UNIT_PLACING_PICTURE_USER_VIEWPORT" val="{&quot;height&quot;:6670,&quot;width&quot;:10049}"/>
</p:tagLst>
</file>

<file path=ppt/tags/tag4.xml><?xml version="1.0" encoding="utf-8"?>
<p:tagLst xmlns:p="http://schemas.openxmlformats.org/presentationml/2006/main">
  <p:tag name="KSO_WM_UNIT_COLOR_SCHEME_SHAPE_ID" val="11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LAYERLEVEL" val="1_1_1"/>
  <p:tag name="KSO_WM_TAG_VERSION" val="1.0"/>
  <p:tag name="KSO_WM_BEAUTIFY_FLAG" val="#wm#"/>
  <p:tag name="KSO_WM_TEMPLATE_CATEGORY" val="custom"/>
  <p:tag name="KSO_WM_TEMPLATE_INDEX" val="20204450"/>
  <p:tag name="KSO_WM_UNIT_ID" val="custom20204450_4*l_h_i*1_3_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DIAGRAM_VIRTUALLY_FRAME" val="{&quot;height&quot;:235.65,&quot;left&quot;:102.75,&quot;top&quot;:150.49062992125985,&quot;width&quot;:364.3}"/>
</p:tagLst>
</file>

<file path=ppt/tags/tag5.xml><?xml version="1.0" encoding="utf-8"?>
<p:tagLst xmlns:p="http://schemas.openxmlformats.org/presentationml/2006/main">
  <p:tag name="KSO_WM_UNIT_COLOR_SCHEME_SHAPE_ID" val="21"/>
  <p:tag name="KSO_WM_UNIT_COLOR_SCHEME_PARENT_PAGE" val="0_3"/>
  <p:tag name="KSO_WM_UNIT_ISCONTENTSTITLE" val="0"/>
  <p:tag name="KSO_WM_UNIT_PRESET_TEXT" val="单击此处添加标题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LAYERLEVEL" val="1_1_1"/>
  <p:tag name="KSO_WM_TAG_VERSION" val="1.0"/>
  <p:tag name="KSO_WM_BEAUTIFY_FLAG" val="#wm#"/>
  <p:tag name="KSO_WM_TEMPLATE_CATEGORY" val="custom"/>
  <p:tag name="KSO_WM_TEMPLATE_INDEX" val="20204450"/>
  <p:tag name="KSO_WM_UNIT_ID" val="custom20204450_4*l_h_a*1_3_1"/>
  <p:tag name="KSO_WM_UNIT_ISNUMDGMTITLE" val="0"/>
  <p:tag name="KSO_WM_UNIT_TEXT_FILL_FORE_SCHEMECOLOR_INDEX" val="13"/>
  <p:tag name="KSO_WM_UNIT_TEXT_FILL_TYPE" val="1"/>
  <p:tag name="KSO_WM_UNIT_USESOURCEFORMAT_APPLY" val="1"/>
  <p:tag name="KSO_WM_DIAGRAM_VIRTUALLY_FRAME" val="{&quot;height&quot;:235.65,&quot;left&quot;:102.75,&quot;top&quot;:150.49062992125985,&quot;width&quot;:364.3}"/>
</p:tagLst>
</file>

<file path=ppt/tags/tag6.xml><?xml version="1.0" encoding="utf-8"?>
<p:tagLst xmlns:p="http://schemas.openxmlformats.org/presentationml/2006/main">
  <p:tag name="KSO_WM_UNIT_COLOR_SCHEME_SHAPE_ID" val="13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LAYERLEVEL" val="1_1_1"/>
  <p:tag name="KSO_WM_TAG_VERSION" val="1.0"/>
  <p:tag name="KSO_WM_BEAUTIFY_FLAG" val="#wm#"/>
  <p:tag name="KSO_WM_TEMPLATE_CATEGORY" val="custom"/>
  <p:tag name="KSO_WM_TEMPLATE_INDEX" val="20204450"/>
  <p:tag name="KSO_WM_UNIT_ID" val="custom20204450_4*l_h_i*1_2_1"/>
  <p:tag name="KSO_WM_UNIT_FILL_FORE_SCHEMECOLOR_INDEX" val="6"/>
  <p:tag name="KSO_WM_UNIT_FILL_TYPE" val="1"/>
  <p:tag name="KSO_WM_UNIT_TEXT_FILL_FORE_SCHEMECOLOR_INDEX" val="14"/>
  <p:tag name="KSO_WM_UNIT_TEXT_FILL_TYPE" val="1"/>
  <p:tag name="KSO_WM_UNIT_USESOURCEFORMAT_APPLY" val="1"/>
  <p:tag name="KSO_WM_DIAGRAM_VIRTUALLY_FRAME" val="{&quot;height&quot;:235.65,&quot;left&quot;:102.75,&quot;top&quot;:150.49062992125985,&quot;width&quot;:364.3}"/>
</p:tagLst>
</file>

<file path=ppt/tags/tag7.xml><?xml version="1.0" encoding="utf-8"?>
<p:tagLst xmlns:p="http://schemas.openxmlformats.org/presentationml/2006/main">
  <p:tag name="KSO_WM_UNIT_COLOR_SCHEME_SHAPE_ID" val="19"/>
  <p:tag name="KSO_WM_UNIT_COLOR_SCHEME_PARENT_PAGE" val="0_3"/>
  <p:tag name="KSO_WM_UNIT_ISCONTENTSTITLE" val="0"/>
  <p:tag name="KSO_WM_UNIT_PRESET_TEXT" val="单击此处添加标题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LAYERLEVEL" val="1_1_1"/>
  <p:tag name="KSO_WM_TAG_VERSION" val="1.0"/>
  <p:tag name="KSO_WM_BEAUTIFY_FLAG" val="#wm#"/>
  <p:tag name="KSO_WM_TEMPLATE_CATEGORY" val="custom"/>
  <p:tag name="KSO_WM_TEMPLATE_INDEX" val="20204450"/>
  <p:tag name="KSO_WM_UNIT_ID" val="custom20204450_4*l_h_a*1_2_1"/>
  <p:tag name="KSO_WM_UNIT_ISNUMDGMTITLE" val="0"/>
  <p:tag name="KSO_WM_UNIT_TEXT_FILL_FORE_SCHEMECOLOR_INDEX" val="13"/>
  <p:tag name="KSO_WM_UNIT_TEXT_FILL_TYPE" val="1"/>
  <p:tag name="KSO_WM_UNIT_USESOURCEFORMAT_APPLY" val="1"/>
  <p:tag name="KSO_WM_DIAGRAM_VIRTUALLY_FRAME" val="{&quot;height&quot;:235.65,&quot;left&quot;:102.75,&quot;top&quot;:150.49062992125985,&quot;width&quot;:364.3}"/>
</p:tagLst>
</file>

<file path=ppt/tags/tag8.xml><?xml version="1.0" encoding="utf-8"?>
<p:tagLst xmlns:p="http://schemas.openxmlformats.org/presentationml/2006/main">
  <p:tag name="KSO_WM_UNIT_COLOR_SCHEME_SHAPE_ID" val="15"/>
  <p:tag name="KSO_WM_UNIT_COLOR_SCHEME_PARENT_PAGE" val="0_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450"/>
  <p:tag name="KSO_WM_UNIT_ID" val="custom20204450_4*l_h_i*1_1_1"/>
  <p:tag name="KSO_WM_UNIT_FILL_FORE_SCHEMECOLOR_INDEX" val="5"/>
  <p:tag name="KSO_WM_UNIT_FILL_TYPE" val="1"/>
  <p:tag name="KSO_WM_UNIT_TEXT_FILL_FORE_SCHEMECOLOR_INDEX" val="14"/>
  <p:tag name="KSO_WM_UNIT_TEXT_FILL_TYPE" val="1"/>
  <p:tag name="KSO_WM_UNIT_USESOURCEFORMAT_APPLY" val="1"/>
  <p:tag name="KSO_WM_DIAGRAM_VIRTUALLY_FRAME" val="{&quot;height&quot;:235.65,&quot;left&quot;:102.75,&quot;top&quot;:150.49062992125985,&quot;width&quot;:364.3}"/>
</p:tagLst>
</file>

<file path=ppt/tags/tag9.xml><?xml version="1.0" encoding="utf-8"?>
<p:tagLst xmlns:p="http://schemas.openxmlformats.org/presentationml/2006/main">
  <p:tag name="KSO_WM_UNIT_COLOR_SCHEME_SHAPE_ID" val="17"/>
  <p:tag name="KSO_WM_UNIT_COLOR_SCHEME_PARENT_PAGE" val="0_3"/>
  <p:tag name="KSO_WM_UNIT_ISCONTENTSTITLE" val="0"/>
  <p:tag name="KSO_WM_UNIT_PRESET_TEXT" val="单击此处添加标题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LAYERLEVEL" val="1_1_1"/>
  <p:tag name="KSO_WM_TAG_VERSION" val="1.0"/>
  <p:tag name="KSO_WM_BEAUTIFY_FLAG" val="#wm#"/>
  <p:tag name="KSO_WM_TEMPLATE_CATEGORY" val="custom"/>
  <p:tag name="KSO_WM_TEMPLATE_INDEX" val="20204450"/>
  <p:tag name="KSO_WM_UNIT_ID" val="custom20204450_4*l_h_a*1_1_1"/>
  <p:tag name="KSO_WM_UNIT_ISNUMDGMTITLE" val="0"/>
  <p:tag name="KSO_WM_UNIT_TEXT_FILL_FORE_SCHEMECOLOR_INDEX" val="13"/>
  <p:tag name="KSO_WM_UNIT_TEXT_FILL_TYPE" val="1"/>
  <p:tag name="KSO_WM_UNIT_USESOURCEFORMAT_APPLY" val="1"/>
  <p:tag name="KSO_WM_DIAGRAM_VIRTUALLY_FRAME" val="{&quot;height&quot;:235.65,&quot;left&quot;:102.75,&quot;top&quot;:150.49062992125985,&quot;width&quot;:364.3}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2"/>
  <p:tag name="KSO_WM_UNIT_LAYERLEVEL" val="1_1_1"/>
  <p:tag name="KSO_WM_TAG_VERSION" val="1.0"/>
  <p:tag name="KSO_WM_BEAUTIFY_FLAG" val="#wm#"/>
  <p:tag name="KSO_WM_TEMPLATE_CATEGORY" val="custom"/>
  <p:tag name="KSO_WM_TEMPLATE_INDEX" val="20204450"/>
  <p:tag name="KSO_WM_UNIT_ID" val="custom20204450_4*l_h_i*1_3_2"/>
  <p:tag name="KSO_WM_UNIT_TEXT_FILL_FORE_SCHEMECOLOR_INDEX" val="14"/>
  <p:tag name="KSO_WM_UNIT_TEXT_FILL_TYPE" val="1"/>
  <p:tag name="KSO_WM_UNIT_USESOURCEFORMAT_APPLY" val="1"/>
  <p:tag name="KSO_WM_DIAGRAM_VIRTUALLY_FRAME" val="{&quot;height&quot;:235.65,&quot;left&quot;:102.75,&quot;top&quot;:150.49062992125985,&quot;width&quot;:364.3}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LAYERLEVEL" val="1_1_1"/>
  <p:tag name="KSO_WM_TAG_VERSION" val="1.0"/>
  <p:tag name="KSO_WM_BEAUTIFY_FLAG" val="#wm#"/>
  <p:tag name="KSO_WM_TEMPLATE_CATEGORY" val="custom"/>
  <p:tag name="KSO_WM_TEMPLATE_INDEX" val="20204450"/>
  <p:tag name="KSO_WM_UNIT_ID" val="custom20204450_4*l_h_i*1_2_2"/>
  <p:tag name="KSO_WM_UNIT_TEXT_FILL_FORE_SCHEMECOLOR_INDEX" val="14"/>
  <p:tag name="KSO_WM_UNIT_TEXT_FILL_TYPE" val="1"/>
  <p:tag name="KSO_WM_UNIT_USESOURCEFORMAT_APPLY" val="1"/>
  <p:tag name="KSO_WM_DIAGRAM_VIRTUALLY_FRAME" val="{&quot;height&quot;:235.65,&quot;left&quot;:102.75,&quot;top&quot;:150.49062992125985,&quot;width&quot;:364.3}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2"/>
  <p:tag name="KSO_WM_UNIT_LAYERLEVEL" val="1_1_1"/>
  <p:tag name="KSO_WM_TAG_VERSION" val="1.0"/>
  <p:tag name="KSO_WM_BEAUTIFY_FLAG" val="#wm#"/>
  <p:tag name="KSO_WM_TEMPLATE_CATEGORY" val="custom"/>
  <p:tag name="KSO_WM_TEMPLATE_INDEX" val="20204450"/>
  <p:tag name="KSO_WM_UNIT_ID" val="custom20204450_4*l_h_i*1_1_2"/>
  <p:tag name="KSO_WM_UNIT_TEXT_FILL_FORE_SCHEMECOLOR_INDEX" val="14"/>
  <p:tag name="KSO_WM_UNIT_TEXT_FILL_TYPE" val="1"/>
  <p:tag name="KSO_WM_UNIT_USESOURCEFORMAT_APPLY" val="1"/>
  <p:tag name="KSO_WM_DIAGRAM_VIRTUALLY_FRAME" val="{&quot;height&quot;:235.65,&quot;left&quot;:102.75,&quot;top&quot;:150.49062992125985,&quot;width&quot;:364.3}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2"/>
  <p:tag name="KSO_WM_UNIT_LAYERLEVEL" val="1_1_1"/>
  <p:tag name="KSO_WM_TAG_VERSION" val="1.0"/>
  <p:tag name="KSO_WM_BEAUTIFY_FLAG" val=""/>
  <p:tag name="KSO_WM_TEMPLATE_CATEGORY" val="custom"/>
  <p:tag name="KSO_WM_TEMPLATE_INDEX" val="20204450"/>
  <p:tag name="KSO_WM_UNIT_ID" val="custom20204450_4*l_h_i*1_2_2"/>
  <p:tag name="KSO_WM_UNIT_TEXT_FILL_FORE_SCHEMECOLOR_INDEX" val="14"/>
  <p:tag name="KSO_WM_UNIT_TEXT_FILL_TYPE" val="1"/>
  <p:tag name="KSO_WM_UNIT_USESOURCEFORMAT_APPLY" val="1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UNIT_TABLE_BEAUTIFY" val="smartTable{5c937305-0580-437e-b7f0-a4df71b09bf8}"/>
  <p:tag name="TABLE_ENDDRAG_ORIGIN_RECT" val="781*288"/>
  <p:tag name="TABLE_ENDDRAG_RECT" val="90*100*781*288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UNIT_PLACING_PICTURE_USER_VIEWPORT" val="{&quot;height&quot;:3661,&quot;width&quot;:5230}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26"/>
  <p:tag name="KSO_WM_UNIT_TYPE" val="b"/>
  <p:tag name="KSO_WM_UNIT_INDEX" val="1"/>
  <p:tag name="KSO_WM_UNIT_PRESET_TEXT" val="单击此处添加副标题内容"/>
  <p:tag name="KSO_WM_TEMPLATE_CATEGORY" val="custom"/>
  <p:tag name="KSO_WM_TEMPLATE_INDEX" val="20204450"/>
  <p:tag name="KSO_WM_UNIT_ID" val="custom20204450_41*b*1"/>
  <p:tag name="KSO_WM_UNIT_ISNUMDGMTITLE" val="0"/>
</p:tagLst>
</file>

<file path=ppt/tags/tag29.xml><?xml version="1.0" encoding="utf-8"?>
<p:tagLst xmlns:p="http://schemas.openxmlformats.org/presentationml/2006/main">
  <p:tag name="ISPRING_PRESENTATION_TITLE" val="5"/>
  <p:tag name="COMMONDATA" val="eyJoZGlkIjoiZGZmODgwNzZlMzU0MTE2MzMzOGUzYTZhN2FmZjM5ZDcifQ=="/>
  <p:tag name="KSO_WPP_MARK_KEY" val="2a553556-7cc1-4c1e-808c-9ebeb2f2ca88"/>
  <p:tag name="commondata" val="eyJoZGlkIjoiYjdlMWUxYmFlMWMxM2ZjMjBjZmFiNGIyYmNiMzAwMzgifQ=="/>
</p:tagLst>
</file>

<file path=ppt/theme/theme1.xml><?xml version="1.0" encoding="utf-8"?>
<a:theme xmlns:a="http://schemas.openxmlformats.org/drawingml/2006/main" name="Office 主题​​">
  <a:themeElements>
    <a:clrScheme name="自定义 3370">
      <a:dk1>
        <a:srgbClr val="000000"/>
      </a:dk1>
      <a:lt1>
        <a:srgbClr val="FFFFFF"/>
      </a:lt1>
      <a:dk2>
        <a:srgbClr val="44546A"/>
      </a:dk2>
      <a:lt2>
        <a:srgbClr val="E6E4E4"/>
      </a:lt2>
      <a:accent1>
        <a:srgbClr val="74A297"/>
      </a:accent1>
      <a:accent2>
        <a:srgbClr val="D6C3AE"/>
      </a:accent2>
      <a:accent3>
        <a:srgbClr val="74A297"/>
      </a:accent3>
      <a:accent4>
        <a:srgbClr val="D6C3AE"/>
      </a:accent4>
      <a:accent5>
        <a:srgbClr val="74A297"/>
      </a:accent5>
      <a:accent6>
        <a:srgbClr val="D6C3AE"/>
      </a:accent6>
      <a:hlink>
        <a:srgbClr val="74A297"/>
      </a:hlink>
      <a:folHlink>
        <a:srgbClr val="D6C3AE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908</Words>
  <Application>WPS 演示</Application>
  <PresentationFormat>宽屏</PresentationFormat>
  <Paragraphs>110</Paragraphs>
  <Slides>8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逐浪细阁体</vt:lpstr>
      <vt:lpstr>Source Han Serif SC</vt:lpstr>
      <vt:lpstr>Arial</vt:lpstr>
      <vt:lpstr>Arial Unicode MS</vt:lpstr>
      <vt:lpstr>等线</vt:lpstr>
      <vt:lpstr>PMingLiU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</dc:title>
  <dc:creator>刘 思蜀</dc:creator>
  <cp:lastModifiedBy>少龙</cp:lastModifiedBy>
  <cp:revision>189</cp:revision>
  <dcterms:created xsi:type="dcterms:W3CDTF">2018-09-09T13:18:00Z</dcterms:created>
  <dcterms:modified xsi:type="dcterms:W3CDTF">2025-10-29T06:37:37Z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635B623A53BE4B38B2B153698DD24611_13</vt:lpwstr>
  </property>
  <property fmtid="{D5CDD505-2E9C-101B-9397-08002B2CF9AE}" pid="3" name="KSOProductBuildVer">
    <vt:lpwstr>2052-12.1.0.23125</vt:lpwstr>
  </property>
</Properties>
</file>